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00" r:id="rId4"/>
  </p:sldMasterIdLst>
  <p:sldIdLst>
    <p:sldId id="256" r:id="rId5"/>
    <p:sldId id="259" r:id="rId6"/>
    <p:sldId id="280" r:id="rId7"/>
    <p:sldId id="260" r:id="rId8"/>
    <p:sldId id="261" r:id="rId9"/>
    <p:sldId id="281" r:id="rId10"/>
    <p:sldId id="262" r:id="rId11"/>
    <p:sldId id="278" r:id="rId1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60"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C3B6A11-BFB1-4B35-B4D7-CE7F93317A3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7" name="PlaceHolder 2"/>
          <p:cNvSpPr>
            <a:spLocks noGrp="1"/>
          </p:cNvSpPr>
          <p:nvPr>
            <p:ph/>
          </p:nvPr>
        </p:nvSpPr>
        <p:spPr>
          <a:xfrm>
            <a:off x="457200" y="160020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28" name="PlaceHolder 3"/>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C835A5E3-40BA-461A-8404-920ED3544BBF}"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0"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31"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32"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33" name="PlaceHolder 5"/>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16F73415-EC49-48AD-9D88-444E0D5A6F5E}"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5" name="PlaceHolder 2"/>
          <p:cNvSpPr>
            <a:spLocks noGrp="1"/>
          </p:cNvSpPr>
          <p:nvPr>
            <p:ph/>
          </p:nvPr>
        </p:nvSpPr>
        <p:spPr>
          <a:xfrm>
            <a:off x="45720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36" name="PlaceHolder 3"/>
          <p:cNvSpPr>
            <a:spLocks noGrp="1"/>
          </p:cNvSpPr>
          <p:nvPr>
            <p:ph/>
          </p:nvPr>
        </p:nvSpPr>
        <p:spPr>
          <a:xfrm>
            <a:off x="78228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37" name="PlaceHolder 4"/>
          <p:cNvSpPr>
            <a:spLocks noGrp="1"/>
          </p:cNvSpPr>
          <p:nvPr>
            <p:ph/>
          </p:nvPr>
        </p:nvSpPr>
        <p:spPr>
          <a:xfrm>
            <a:off x="110736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38" name="PlaceHolder 5"/>
          <p:cNvSpPr>
            <a:spLocks noGrp="1"/>
          </p:cNvSpPr>
          <p:nvPr>
            <p:ph/>
          </p:nvPr>
        </p:nvSpPr>
        <p:spPr>
          <a:xfrm>
            <a:off x="45720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39" name="PlaceHolder 6"/>
          <p:cNvSpPr>
            <a:spLocks noGrp="1"/>
          </p:cNvSpPr>
          <p:nvPr>
            <p:ph/>
          </p:nvPr>
        </p:nvSpPr>
        <p:spPr>
          <a:xfrm>
            <a:off x="78228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40" name="PlaceHolder 7"/>
          <p:cNvSpPr>
            <a:spLocks noGrp="1"/>
          </p:cNvSpPr>
          <p:nvPr>
            <p:ph/>
          </p:nvPr>
        </p:nvSpPr>
        <p:spPr>
          <a:xfrm>
            <a:off x="110736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1999ACA1-5A6F-4714-96E2-D957F72BA90A}"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D094A594-58BD-40BD-8B03-4F17523EABB4}"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47" name="PlaceHolder 2"/>
          <p:cNvSpPr>
            <a:spLocks noGrp="1"/>
          </p:cNvSpPr>
          <p:nvPr>
            <p:ph type="subTitle"/>
          </p:nvPr>
        </p:nvSpPr>
        <p:spPr>
          <a:xfrm>
            <a:off x="457200" y="1600200"/>
            <a:ext cx="960840" cy="4524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C7B9949-3930-460E-9D1A-57CB3DAFCA04}"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49" name="PlaceHolder 2"/>
          <p:cNvSpPr>
            <a:spLocks noGrp="1"/>
          </p:cNvSpPr>
          <p:nvPr>
            <p:ph/>
          </p:nvPr>
        </p:nvSpPr>
        <p:spPr>
          <a:xfrm>
            <a:off x="457200" y="1600200"/>
            <a:ext cx="960840" cy="4524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F19CE63-25E6-4353-97C6-4CA594407C6A}"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51"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52"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216D3A2-0602-4FFB-B115-2C0DEA7894DD}"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06C476B4-A1AE-41F3-9190-58E61D7CF356}"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8520" cy="529452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98C2CCAA-4079-4481-AFBF-22FE09CE89B9}"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56"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57"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58"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D846F9D-CCF3-4C8B-B7BF-A040FA459A11}"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 name="PlaceHolder 2"/>
          <p:cNvSpPr>
            <a:spLocks noGrp="1"/>
          </p:cNvSpPr>
          <p:nvPr>
            <p:ph type="subTitle"/>
          </p:nvPr>
        </p:nvSpPr>
        <p:spPr>
          <a:xfrm>
            <a:off x="457200" y="1600200"/>
            <a:ext cx="960840" cy="4524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1BD3BD74-C1CC-42B4-A443-219BEF10BA22}"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0"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61"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2" name="PlaceHolder 4"/>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2650194-8F5D-4D77-AD19-8C76AB036410}"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4"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5"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6" name="PlaceHolder 4"/>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5C8F7B0F-AF5B-437E-901B-5CD3C4ABD464}"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8" name="PlaceHolder 2"/>
          <p:cNvSpPr>
            <a:spLocks noGrp="1"/>
          </p:cNvSpPr>
          <p:nvPr>
            <p:ph/>
          </p:nvPr>
        </p:nvSpPr>
        <p:spPr>
          <a:xfrm>
            <a:off x="457200" y="160020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69" name="PlaceHolder 3"/>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D34DB56-D003-4841-983C-317968A161E1}"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71"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2"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3"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4" name="PlaceHolder 5"/>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EB233166-2ACF-42F5-AF1B-74C95B7B12D0}"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76" name="PlaceHolder 2"/>
          <p:cNvSpPr>
            <a:spLocks noGrp="1"/>
          </p:cNvSpPr>
          <p:nvPr>
            <p:ph/>
          </p:nvPr>
        </p:nvSpPr>
        <p:spPr>
          <a:xfrm>
            <a:off x="45720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77" name="PlaceHolder 3"/>
          <p:cNvSpPr>
            <a:spLocks noGrp="1"/>
          </p:cNvSpPr>
          <p:nvPr>
            <p:ph/>
          </p:nvPr>
        </p:nvSpPr>
        <p:spPr>
          <a:xfrm>
            <a:off x="78228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78" name="PlaceHolder 4"/>
          <p:cNvSpPr>
            <a:spLocks noGrp="1"/>
          </p:cNvSpPr>
          <p:nvPr>
            <p:ph/>
          </p:nvPr>
        </p:nvSpPr>
        <p:spPr>
          <a:xfrm>
            <a:off x="110736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79" name="PlaceHolder 5"/>
          <p:cNvSpPr>
            <a:spLocks noGrp="1"/>
          </p:cNvSpPr>
          <p:nvPr>
            <p:ph/>
          </p:nvPr>
        </p:nvSpPr>
        <p:spPr>
          <a:xfrm>
            <a:off x="45720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80" name="PlaceHolder 6"/>
          <p:cNvSpPr>
            <a:spLocks noGrp="1"/>
          </p:cNvSpPr>
          <p:nvPr>
            <p:ph/>
          </p:nvPr>
        </p:nvSpPr>
        <p:spPr>
          <a:xfrm>
            <a:off x="78228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81" name="PlaceHolder 7"/>
          <p:cNvSpPr>
            <a:spLocks noGrp="1"/>
          </p:cNvSpPr>
          <p:nvPr>
            <p:ph/>
          </p:nvPr>
        </p:nvSpPr>
        <p:spPr>
          <a:xfrm>
            <a:off x="110736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486E1F76-A8D0-40F2-ABA7-57E656FDBBE2}"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D490BE1D-E2EA-4230-9104-46FFB1972D1E}" type="slidenum">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88" name="PlaceHolder 2"/>
          <p:cNvSpPr>
            <a:spLocks noGrp="1"/>
          </p:cNvSpPr>
          <p:nvPr>
            <p:ph type="subTitle"/>
          </p:nvPr>
        </p:nvSpPr>
        <p:spPr>
          <a:xfrm>
            <a:off x="457200" y="1600200"/>
            <a:ext cx="960840" cy="4524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CD483B35-D992-4C47-9DDB-54241EC7BFE0}"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0" name="PlaceHolder 2"/>
          <p:cNvSpPr>
            <a:spLocks noGrp="1"/>
          </p:cNvSpPr>
          <p:nvPr>
            <p:ph/>
          </p:nvPr>
        </p:nvSpPr>
        <p:spPr>
          <a:xfrm>
            <a:off x="457200" y="1600200"/>
            <a:ext cx="960840" cy="4524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3F10AF3D-67A0-426F-9988-3510AF606116}"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2"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93"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5D13B192-326F-4F29-93FF-23207D73337B}"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0C077525-E69D-4152-9089-6022C83C45FA}"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8" name="PlaceHolder 2"/>
          <p:cNvSpPr>
            <a:spLocks noGrp="1"/>
          </p:cNvSpPr>
          <p:nvPr>
            <p:ph/>
          </p:nvPr>
        </p:nvSpPr>
        <p:spPr>
          <a:xfrm>
            <a:off x="457200" y="1600200"/>
            <a:ext cx="960840" cy="4524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FE7C8FF0-A880-4093-8CEE-6A95025F443C}"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8520" cy="529452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4C5D94CF-EF1D-48BA-91E7-AE4C52BF1E9C}"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7"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98"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99"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F2584609-94DB-40E3-97B9-6EF22DE1F37D}"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01"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102"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03" name="PlaceHolder 4"/>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5F2739F6-9B46-4A8C-B087-0D46700E0D5E}"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05"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06"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07" name="PlaceHolder 4"/>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7A0D1B2F-02E4-4EF9-AF73-434F99DE38D9}"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09" name="PlaceHolder 2"/>
          <p:cNvSpPr>
            <a:spLocks noGrp="1"/>
          </p:cNvSpPr>
          <p:nvPr>
            <p:ph/>
          </p:nvPr>
        </p:nvSpPr>
        <p:spPr>
          <a:xfrm>
            <a:off x="457200" y="160020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110" name="PlaceHolder 3"/>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04B9C80D-A3EA-49B0-A35D-3B4807769214}"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12"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13"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14"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15" name="PlaceHolder 5"/>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FB1B9641-4A91-4614-9D07-15E6D7E4B81D}" type="slidenum">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17" name="PlaceHolder 2"/>
          <p:cNvSpPr>
            <a:spLocks noGrp="1"/>
          </p:cNvSpPr>
          <p:nvPr>
            <p:ph/>
          </p:nvPr>
        </p:nvSpPr>
        <p:spPr>
          <a:xfrm>
            <a:off x="45720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118" name="PlaceHolder 3"/>
          <p:cNvSpPr>
            <a:spLocks noGrp="1"/>
          </p:cNvSpPr>
          <p:nvPr>
            <p:ph/>
          </p:nvPr>
        </p:nvSpPr>
        <p:spPr>
          <a:xfrm>
            <a:off x="78228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119" name="PlaceHolder 4"/>
          <p:cNvSpPr>
            <a:spLocks noGrp="1"/>
          </p:cNvSpPr>
          <p:nvPr>
            <p:ph/>
          </p:nvPr>
        </p:nvSpPr>
        <p:spPr>
          <a:xfrm>
            <a:off x="110736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120" name="PlaceHolder 5"/>
          <p:cNvSpPr>
            <a:spLocks noGrp="1"/>
          </p:cNvSpPr>
          <p:nvPr>
            <p:ph/>
          </p:nvPr>
        </p:nvSpPr>
        <p:spPr>
          <a:xfrm>
            <a:off x="45720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121" name="PlaceHolder 6"/>
          <p:cNvSpPr>
            <a:spLocks noGrp="1"/>
          </p:cNvSpPr>
          <p:nvPr>
            <p:ph/>
          </p:nvPr>
        </p:nvSpPr>
        <p:spPr>
          <a:xfrm>
            <a:off x="78228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122" name="PlaceHolder 7"/>
          <p:cNvSpPr>
            <a:spLocks noGrp="1"/>
          </p:cNvSpPr>
          <p:nvPr>
            <p:ph/>
          </p:nvPr>
        </p:nvSpPr>
        <p:spPr>
          <a:xfrm>
            <a:off x="110736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6D21A1CA-9764-4C3B-B3E7-4C3AE3616368}" type="slidenum">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194C2D6A-1AEC-4A8F-A78E-E8AE2199E6E0}" type="slidenum">
              <a:t>‹#›</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71" name="PlaceHolder 2"/>
          <p:cNvSpPr>
            <a:spLocks noGrp="1"/>
          </p:cNvSpPr>
          <p:nvPr>
            <p:ph type="subTitle"/>
          </p:nvPr>
        </p:nvSpPr>
        <p:spPr>
          <a:xfrm>
            <a:off x="457200" y="1600200"/>
            <a:ext cx="960840" cy="4524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7C47195C-69EC-4A2A-82E0-A7A101DD2705}" type="slidenum">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73" name="PlaceHolder 2"/>
          <p:cNvSpPr>
            <a:spLocks noGrp="1"/>
          </p:cNvSpPr>
          <p:nvPr>
            <p:ph/>
          </p:nvPr>
        </p:nvSpPr>
        <p:spPr>
          <a:xfrm>
            <a:off x="457200" y="1600200"/>
            <a:ext cx="960840" cy="4524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BBA042A8-8056-466E-94AD-FD927FB54AF8}" type="slidenum">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0"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11"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113CB6A5-090F-41EB-A49A-EFD2052F80E6}"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75"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176"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5F486823-E271-434D-905C-E8252FB76931}" type="slidenum">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6414DDA2-293A-4494-8AB5-DE227218BCE6}" type="slidenum">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457200" y="274680"/>
            <a:ext cx="8228520" cy="529452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5200B3B1-16EC-466B-86F4-9A34A76C776D}" type="slidenum">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80"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81"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182"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965230CE-C034-4C89-9742-412846068AF9}" type="slidenum">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84"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185"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86" name="PlaceHolder 4"/>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5D409AE9-1E7E-40B9-97B5-82B91ADE28B6}" type="slidenum">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88"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89"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90" name="PlaceHolder 4"/>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5DBDE84E-B857-425D-AA49-82CCD7586FDF}" type="slidenum">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92" name="PlaceHolder 2"/>
          <p:cNvSpPr>
            <a:spLocks noGrp="1"/>
          </p:cNvSpPr>
          <p:nvPr>
            <p:ph/>
          </p:nvPr>
        </p:nvSpPr>
        <p:spPr>
          <a:xfrm>
            <a:off x="457200" y="160020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193" name="PlaceHolder 3"/>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DED95174-B27B-43D2-AC47-AFBCD0BCC228}" type="slidenum">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95"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96"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97"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98" name="PlaceHolder 5"/>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7" name="PlaceHolder 6"/>
          <p:cNvSpPr>
            <a:spLocks noGrp="1"/>
          </p:cNvSpPr>
          <p:nvPr>
            <p:ph type="ftr" idx="13"/>
          </p:nvPr>
        </p:nvSpPr>
        <p:spPr/>
        <p:txBody>
          <a:bodyPr/>
          <a:lstStyle/>
          <a:p>
            <a:r>
              <a:t>Footer</a:t>
            </a:r>
          </a:p>
        </p:txBody>
      </p:sp>
      <p:sp>
        <p:nvSpPr>
          <p:cNvPr id="8" name="PlaceHolder 7"/>
          <p:cNvSpPr>
            <a:spLocks noGrp="1"/>
          </p:cNvSpPr>
          <p:nvPr>
            <p:ph type="sldNum" idx="14"/>
          </p:nvPr>
        </p:nvSpPr>
        <p:spPr/>
        <p:txBody>
          <a:bodyPr/>
          <a:lstStyle/>
          <a:p>
            <a:fld id="{0EC43B16-63E8-4368-94C3-3E43909D3CB2}" type="slidenum">
              <a:t>‹#›</a:t>
            </a:fld>
            <a:endParaRPr/>
          </a:p>
        </p:txBody>
      </p:sp>
      <p:sp>
        <p:nvSpPr>
          <p:cNvPr id="9" name="PlaceHolder 8"/>
          <p:cNvSpPr>
            <a:spLocks noGrp="1"/>
          </p:cNvSpPr>
          <p:nvPr>
            <p:ph type="dt" idx="15"/>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00" name="PlaceHolder 2"/>
          <p:cNvSpPr>
            <a:spLocks noGrp="1"/>
          </p:cNvSpPr>
          <p:nvPr>
            <p:ph/>
          </p:nvPr>
        </p:nvSpPr>
        <p:spPr>
          <a:xfrm>
            <a:off x="45720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201" name="PlaceHolder 3"/>
          <p:cNvSpPr>
            <a:spLocks noGrp="1"/>
          </p:cNvSpPr>
          <p:nvPr>
            <p:ph/>
          </p:nvPr>
        </p:nvSpPr>
        <p:spPr>
          <a:xfrm>
            <a:off x="78228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202" name="PlaceHolder 4"/>
          <p:cNvSpPr>
            <a:spLocks noGrp="1"/>
          </p:cNvSpPr>
          <p:nvPr>
            <p:ph/>
          </p:nvPr>
        </p:nvSpPr>
        <p:spPr>
          <a:xfrm>
            <a:off x="1107360" y="160020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203" name="PlaceHolder 5"/>
          <p:cNvSpPr>
            <a:spLocks noGrp="1"/>
          </p:cNvSpPr>
          <p:nvPr>
            <p:ph/>
          </p:nvPr>
        </p:nvSpPr>
        <p:spPr>
          <a:xfrm>
            <a:off x="45720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204" name="PlaceHolder 6"/>
          <p:cNvSpPr>
            <a:spLocks noGrp="1"/>
          </p:cNvSpPr>
          <p:nvPr>
            <p:ph/>
          </p:nvPr>
        </p:nvSpPr>
        <p:spPr>
          <a:xfrm>
            <a:off x="78228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205" name="PlaceHolder 7"/>
          <p:cNvSpPr>
            <a:spLocks noGrp="1"/>
          </p:cNvSpPr>
          <p:nvPr>
            <p:ph/>
          </p:nvPr>
        </p:nvSpPr>
        <p:spPr>
          <a:xfrm>
            <a:off x="1107360" y="3963960"/>
            <a:ext cx="309240" cy="2158200"/>
          </a:xfrm>
          <a:prstGeom prst="rect">
            <a:avLst/>
          </a:prstGeom>
          <a:noFill/>
          <a:ln w="0">
            <a:noFill/>
          </a:ln>
        </p:spPr>
        <p:txBody>
          <a:bodyPr lIns="0" tIns="0" rIns="0" bIns="0" anchor="t">
            <a:normAutofit fontScale="39000"/>
          </a:bodyPr>
          <a:lstStyle/>
          <a:p>
            <a:endParaRPr lang="en-GB" sz="3200" b="0" strike="noStrike" spc="-1">
              <a:latin typeface="Arial"/>
            </a:endParaRPr>
          </a:p>
        </p:txBody>
      </p:sp>
      <p:sp>
        <p:nvSpPr>
          <p:cNvPr id="9" name="PlaceHolder 8"/>
          <p:cNvSpPr>
            <a:spLocks noGrp="1"/>
          </p:cNvSpPr>
          <p:nvPr>
            <p:ph type="ftr" idx="13"/>
          </p:nvPr>
        </p:nvSpPr>
        <p:spPr/>
        <p:txBody>
          <a:bodyPr/>
          <a:lstStyle/>
          <a:p>
            <a:r>
              <a:t>Footer</a:t>
            </a:r>
          </a:p>
        </p:txBody>
      </p:sp>
      <p:sp>
        <p:nvSpPr>
          <p:cNvPr id="10" name="PlaceHolder 9"/>
          <p:cNvSpPr>
            <a:spLocks noGrp="1"/>
          </p:cNvSpPr>
          <p:nvPr>
            <p:ph type="sldNum" idx="14"/>
          </p:nvPr>
        </p:nvSpPr>
        <p:spPr/>
        <p:txBody>
          <a:bodyPr/>
          <a:lstStyle/>
          <a:p>
            <a:fld id="{6C325F7F-A34D-4461-97FE-53588BA3024C}" type="slidenum">
              <a:t>‹#›</a:t>
            </a:fld>
            <a:endParaRPr/>
          </a:p>
        </p:txBody>
      </p:sp>
      <p:sp>
        <p:nvSpPr>
          <p:cNvPr id="11" name="PlaceHolder 10"/>
          <p:cNvSpPr>
            <a:spLocks noGrp="1"/>
          </p:cNvSpPr>
          <p:nvPr>
            <p:ph type="dt" idx="15"/>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91B15FB9-4FAF-4749-8A38-873A14D65288}"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8520" cy="529452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EFF5390-C980-42BF-AA35-086E441CC660}"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5"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16" name="PlaceHolder 3"/>
          <p:cNvSpPr>
            <a:spLocks noGrp="1"/>
          </p:cNvSpPr>
          <p:nvPr>
            <p:ph/>
          </p:nvPr>
        </p:nvSpPr>
        <p:spPr>
          <a:xfrm>
            <a:off x="94968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17" name="PlaceHolder 4"/>
          <p:cNvSpPr>
            <a:spLocks noGrp="1"/>
          </p:cNvSpPr>
          <p:nvPr>
            <p:ph/>
          </p:nvPr>
        </p:nvSpPr>
        <p:spPr>
          <a:xfrm>
            <a:off x="45720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40CC0D2-C207-44DB-8C2D-604400D2F85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9" name="PlaceHolder 2"/>
          <p:cNvSpPr>
            <a:spLocks noGrp="1"/>
          </p:cNvSpPr>
          <p:nvPr>
            <p:ph/>
          </p:nvPr>
        </p:nvSpPr>
        <p:spPr>
          <a:xfrm>
            <a:off x="457200" y="1600200"/>
            <a:ext cx="468720" cy="4524840"/>
          </a:xfrm>
          <a:prstGeom prst="rect">
            <a:avLst/>
          </a:prstGeom>
          <a:noFill/>
          <a:ln w="0">
            <a:noFill/>
          </a:ln>
        </p:spPr>
        <p:txBody>
          <a:bodyPr lIns="0" tIns="0" rIns="0" bIns="0" anchor="t">
            <a:normAutofit fontScale="69000"/>
          </a:bodyPr>
          <a:lstStyle/>
          <a:p>
            <a:endParaRPr lang="en-GB" sz="3200" b="0" strike="noStrike" spc="-1">
              <a:latin typeface="Arial"/>
            </a:endParaRPr>
          </a:p>
        </p:txBody>
      </p:sp>
      <p:sp>
        <p:nvSpPr>
          <p:cNvPr id="20"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21" name="PlaceHolder 4"/>
          <p:cNvSpPr>
            <a:spLocks noGrp="1"/>
          </p:cNvSpPr>
          <p:nvPr>
            <p:ph/>
          </p:nvPr>
        </p:nvSpPr>
        <p:spPr>
          <a:xfrm>
            <a:off x="949680" y="396396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1EBA128-C1BB-45A0-863E-EC374F894D5E}"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3" name="PlaceHolder 2"/>
          <p:cNvSpPr>
            <a:spLocks noGrp="1"/>
          </p:cNvSpPr>
          <p:nvPr>
            <p:ph/>
          </p:nvPr>
        </p:nvSpPr>
        <p:spPr>
          <a:xfrm>
            <a:off x="45720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24" name="PlaceHolder 3"/>
          <p:cNvSpPr>
            <a:spLocks noGrp="1"/>
          </p:cNvSpPr>
          <p:nvPr>
            <p:ph/>
          </p:nvPr>
        </p:nvSpPr>
        <p:spPr>
          <a:xfrm>
            <a:off x="949680" y="1600200"/>
            <a:ext cx="468720" cy="2158200"/>
          </a:xfrm>
          <a:prstGeom prst="rect">
            <a:avLst/>
          </a:prstGeom>
          <a:noFill/>
          <a:ln w="0">
            <a:noFill/>
          </a:ln>
        </p:spPr>
        <p:txBody>
          <a:bodyPr lIns="0" tIns="0" rIns="0" bIns="0" anchor="t">
            <a:normAutofit fontScale="52000"/>
          </a:bodyPr>
          <a:lstStyle/>
          <a:p>
            <a:endParaRPr lang="en-GB" sz="3200" b="0" strike="noStrike" spc="-1">
              <a:latin typeface="Arial"/>
            </a:endParaRPr>
          </a:p>
        </p:txBody>
      </p:sp>
      <p:sp>
        <p:nvSpPr>
          <p:cNvPr id="25" name="PlaceHolder 4"/>
          <p:cNvSpPr>
            <a:spLocks noGrp="1"/>
          </p:cNvSpPr>
          <p:nvPr>
            <p:ph/>
          </p:nvPr>
        </p:nvSpPr>
        <p:spPr>
          <a:xfrm>
            <a:off x="457200" y="3963960"/>
            <a:ext cx="960840" cy="2158200"/>
          </a:xfrm>
          <a:prstGeom prst="rect">
            <a:avLst/>
          </a:prstGeom>
          <a:noFill/>
          <a:ln w="0">
            <a:noFill/>
          </a:ln>
        </p:spPr>
        <p:txBody>
          <a:bodyPr lIns="0" tIns="0" rIns="0" bIns="0" anchor="t">
            <a:normAutofit fontScale="82000"/>
          </a:bodyPr>
          <a:lstStyle/>
          <a:p>
            <a:endParaRPr lang="en-GB"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533314A-0F5A-409A-9626-F0ACD123C5E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E6D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r>
              <a:rPr lang="en-GB" sz="1800" b="0" strike="noStrike" spc="-1">
                <a:latin typeface="Arial"/>
              </a:rPr>
              <a:t>Click to edit the title text format</a:t>
            </a:r>
          </a:p>
        </p:txBody>
      </p:sp>
      <p:sp>
        <p:nvSpPr>
          <p:cNvPr id="6" name="PlaceHolder 2"/>
          <p:cNvSpPr>
            <a:spLocks noGrp="1"/>
          </p:cNvSpPr>
          <p:nvPr>
            <p:ph type="body"/>
          </p:nvPr>
        </p:nvSpPr>
        <p:spPr>
          <a:xfrm>
            <a:off x="457200" y="1600200"/>
            <a:ext cx="1969560" cy="4524840"/>
          </a:xfrm>
          <a:prstGeom prst="rect">
            <a:avLst/>
          </a:prstGeom>
          <a:noFill/>
          <a:ln w="0">
            <a:noFill/>
          </a:ln>
        </p:spPr>
        <p:txBody>
          <a:bodyPr lIns="0" tIns="0" rIns="0" bIns="0" anchor="t">
            <a:normAutofit fontScale="46000"/>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
        <p:nvSpPr>
          <p:cNvPr id="2" name="PlaceHolder 3"/>
          <p:cNvSpPr>
            <a:spLocks noGrp="1"/>
          </p:cNvSpPr>
          <p:nvPr>
            <p:ph type="ftr" idx="1"/>
          </p:nvPr>
        </p:nvSpPr>
        <p:spPr>
          <a:xfrm>
            <a:off x="3124080" y="6356520"/>
            <a:ext cx="2894400" cy="363960"/>
          </a:xfrm>
          <a:prstGeom prst="rect">
            <a:avLst/>
          </a:prstGeom>
          <a:noFill/>
          <a:ln w="0">
            <a:noFill/>
          </a:ln>
        </p:spPr>
        <p:txBody>
          <a:bodyPr lIns="90000" tIns="45000" rIns="90000" bIns="45000" anchor="ctr">
            <a:noAutofit/>
          </a:bodyPr>
          <a:lstStyle>
            <a:lvl1pPr algn="ctr">
              <a:lnSpc>
                <a:spcPct val="100000"/>
              </a:lnSpc>
              <a:buNone/>
              <a:defRPr lang="en-GB" sz="1400" b="0" strike="noStrike" spc="-1">
                <a:solidFill>
                  <a:srgbClr val="000000"/>
                </a:solidFill>
                <a:latin typeface="Times New Roman"/>
                <a:ea typeface="DejaVu Sans"/>
              </a:defRPr>
            </a:lvl1pPr>
          </a:lstStyle>
          <a:p>
            <a:pPr algn="ctr">
              <a:lnSpc>
                <a:spcPct val="100000"/>
              </a:lnSpc>
              <a:buNone/>
            </a:pPr>
            <a:r>
              <a:rPr lang="en-GB" sz="1400" b="0" strike="noStrike" spc="-1">
                <a:solidFill>
                  <a:srgbClr val="000000"/>
                </a:solidFill>
                <a:latin typeface="Times New Roman"/>
                <a:ea typeface="DejaVu Sans"/>
              </a:rPr>
              <a:t>&lt;footer&gt;</a:t>
            </a:r>
            <a:endParaRPr lang="en-GB" sz="1400" b="0" strike="noStrike" spc="-1">
              <a:latin typeface="Times New Roman"/>
            </a:endParaRPr>
          </a:p>
        </p:txBody>
      </p:sp>
      <p:sp>
        <p:nvSpPr>
          <p:cNvPr id="3" name="PlaceHolder 4"/>
          <p:cNvSpPr>
            <a:spLocks noGrp="1"/>
          </p:cNvSpPr>
          <p:nvPr>
            <p:ph type="sldNum" idx="2"/>
          </p:nvPr>
        </p:nvSpPr>
        <p:spPr>
          <a:xfrm>
            <a:off x="6553080" y="6356520"/>
            <a:ext cx="2132640" cy="363960"/>
          </a:xfrm>
          <a:prstGeom prst="rect">
            <a:avLst/>
          </a:prstGeom>
          <a:noFill/>
          <a:ln w="0">
            <a:noFill/>
          </a:ln>
        </p:spPr>
        <p:txBody>
          <a:bodyPr lIns="90000" tIns="45000" rIns="90000" bIns="45000" anchor="ctr">
            <a:noAutofit/>
          </a:bodyPr>
          <a:lstStyle>
            <a:lvl1pPr algn="r">
              <a:lnSpc>
                <a:spcPct val="100000"/>
              </a:lnSpc>
              <a:buNone/>
              <a:defRPr lang="en-GB" sz="1200" b="0" strike="noStrike" spc="-1">
                <a:solidFill>
                  <a:srgbClr val="8B8B8B"/>
                </a:solidFill>
                <a:latin typeface="Calibri"/>
                <a:ea typeface="DejaVu Sans"/>
              </a:defRPr>
            </a:lvl1pPr>
          </a:lstStyle>
          <a:p>
            <a:pPr algn="r">
              <a:lnSpc>
                <a:spcPct val="100000"/>
              </a:lnSpc>
              <a:buNone/>
            </a:pPr>
            <a:fld id="{C8EAD72C-E95A-43B8-8B85-69C3D322B823}" type="slidenum">
              <a:rPr lang="en-GB" sz="1200" b="0" strike="noStrike" spc="-1">
                <a:solidFill>
                  <a:srgbClr val="8B8B8B"/>
                </a:solidFill>
                <a:latin typeface="Calibri"/>
                <a:ea typeface="DejaVu Sans"/>
              </a:rPr>
              <a:t>‹#›</a:t>
            </a:fld>
            <a:endParaRPr lang="en-GB" sz="1200" b="0" strike="noStrike" spc="-1">
              <a:latin typeface="Times New Roman"/>
            </a:endParaRPr>
          </a:p>
        </p:txBody>
      </p:sp>
      <p:sp>
        <p:nvSpPr>
          <p:cNvPr id="4" name="PlaceHolder 5"/>
          <p:cNvSpPr>
            <a:spLocks noGrp="1"/>
          </p:cNvSpPr>
          <p:nvPr>
            <p:ph type="dt" idx="3"/>
          </p:nvPr>
        </p:nvSpPr>
        <p:spPr>
          <a:xfrm>
            <a:off x="457200" y="6356520"/>
            <a:ext cx="2132640" cy="36396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3124080" y="6356520"/>
            <a:ext cx="2894400" cy="363960"/>
          </a:xfrm>
          <a:prstGeom prst="rect">
            <a:avLst/>
          </a:prstGeom>
          <a:noFill/>
          <a:ln w="0">
            <a:noFill/>
          </a:ln>
        </p:spPr>
        <p:txBody>
          <a:bodyPr lIns="90000" tIns="45000" rIns="90000" bIns="45000" anchor="ctr">
            <a:noAutofit/>
          </a:bodyPr>
          <a:lstStyle>
            <a:lvl1pPr algn="ctr">
              <a:lnSpc>
                <a:spcPct val="100000"/>
              </a:lnSpc>
              <a:buNone/>
              <a:defRPr lang="en-GB" sz="1400" b="0" strike="noStrike" spc="-1">
                <a:solidFill>
                  <a:srgbClr val="000000"/>
                </a:solidFill>
                <a:latin typeface="Times New Roman"/>
                <a:ea typeface="DejaVu Sans"/>
              </a:defRPr>
            </a:lvl1pPr>
          </a:lstStyle>
          <a:p>
            <a:pPr algn="ctr">
              <a:lnSpc>
                <a:spcPct val="100000"/>
              </a:lnSpc>
              <a:buNone/>
            </a:pPr>
            <a:r>
              <a:rPr lang="en-GB" sz="1400" b="0" strike="noStrike" spc="-1">
                <a:solidFill>
                  <a:srgbClr val="000000"/>
                </a:solidFill>
                <a:latin typeface="Times New Roman"/>
                <a:ea typeface="DejaVu Sans"/>
              </a:rPr>
              <a:t>&lt;footer&gt;</a:t>
            </a:r>
            <a:endParaRPr lang="en-GB" sz="1400" b="0" strike="noStrike" spc="-1">
              <a:latin typeface="Times New Roman"/>
            </a:endParaRPr>
          </a:p>
        </p:txBody>
      </p:sp>
      <p:sp>
        <p:nvSpPr>
          <p:cNvPr id="42" name="PlaceHolder 2"/>
          <p:cNvSpPr>
            <a:spLocks noGrp="1"/>
          </p:cNvSpPr>
          <p:nvPr>
            <p:ph type="sldNum" idx="5"/>
          </p:nvPr>
        </p:nvSpPr>
        <p:spPr>
          <a:xfrm>
            <a:off x="6553080" y="6356520"/>
            <a:ext cx="2132640" cy="363960"/>
          </a:xfrm>
          <a:prstGeom prst="rect">
            <a:avLst/>
          </a:prstGeom>
          <a:noFill/>
          <a:ln w="0">
            <a:noFill/>
          </a:ln>
        </p:spPr>
        <p:txBody>
          <a:bodyPr lIns="90000" tIns="45000" rIns="90000" bIns="45000" anchor="ctr">
            <a:noAutofit/>
          </a:bodyPr>
          <a:lstStyle>
            <a:lvl1pPr algn="r">
              <a:lnSpc>
                <a:spcPct val="100000"/>
              </a:lnSpc>
              <a:buNone/>
              <a:defRPr lang="en-GB" sz="1200" b="0" strike="noStrike" spc="-1">
                <a:solidFill>
                  <a:srgbClr val="8B8B8B"/>
                </a:solidFill>
                <a:latin typeface="Calibri"/>
                <a:ea typeface="DejaVu Sans"/>
              </a:defRPr>
            </a:lvl1pPr>
          </a:lstStyle>
          <a:p>
            <a:pPr algn="r">
              <a:lnSpc>
                <a:spcPct val="100000"/>
              </a:lnSpc>
              <a:buNone/>
            </a:pPr>
            <a:fld id="{7458FDBE-DE72-48F0-9FB4-56EEEA7D76F4}" type="slidenum">
              <a:rPr lang="en-GB" sz="1200" b="0" strike="noStrike" spc="-1">
                <a:solidFill>
                  <a:srgbClr val="8B8B8B"/>
                </a:solidFill>
                <a:latin typeface="Calibri"/>
                <a:ea typeface="DejaVu Sans"/>
              </a:rPr>
              <a:t>‹#›</a:t>
            </a:fld>
            <a:endParaRPr lang="en-GB" sz="1200" b="0" strike="noStrike" spc="-1">
              <a:latin typeface="Times New Roman"/>
            </a:endParaRPr>
          </a:p>
        </p:txBody>
      </p:sp>
      <p:sp>
        <p:nvSpPr>
          <p:cNvPr id="43" name="PlaceHolder 3"/>
          <p:cNvSpPr>
            <a:spLocks noGrp="1"/>
          </p:cNvSpPr>
          <p:nvPr>
            <p:ph type="dt" idx="6"/>
          </p:nvPr>
        </p:nvSpPr>
        <p:spPr>
          <a:xfrm>
            <a:off x="457200" y="6356520"/>
            <a:ext cx="2132640" cy="36396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44"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GB" sz="4400" b="0" strike="noStrike" spc="-1">
                <a:latin typeface="Arial"/>
              </a:rPr>
              <a:t>Click to edit the title text format</a:t>
            </a: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3124080" y="6356520"/>
            <a:ext cx="2894400" cy="363960"/>
          </a:xfrm>
          <a:prstGeom prst="rect">
            <a:avLst/>
          </a:prstGeom>
          <a:noFill/>
          <a:ln w="0">
            <a:noFill/>
          </a:ln>
        </p:spPr>
        <p:txBody>
          <a:bodyPr lIns="90000" tIns="45000" rIns="90000" bIns="45000" anchor="ctr">
            <a:noAutofit/>
          </a:bodyPr>
          <a:lstStyle>
            <a:lvl1pPr algn="ctr">
              <a:lnSpc>
                <a:spcPct val="100000"/>
              </a:lnSpc>
              <a:buNone/>
              <a:defRPr lang="en-GB" sz="1400" b="0" strike="noStrike" spc="-1">
                <a:solidFill>
                  <a:srgbClr val="000000"/>
                </a:solidFill>
                <a:latin typeface="Times New Roman"/>
                <a:ea typeface="DejaVu Sans"/>
              </a:defRPr>
            </a:lvl1pPr>
          </a:lstStyle>
          <a:p>
            <a:pPr algn="ctr">
              <a:lnSpc>
                <a:spcPct val="100000"/>
              </a:lnSpc>
              <a:buNone/>
            </a:pPr>
            <a:r>
              <a:rPr lang="en-GB" sz="1400" b="0" strike="noStrike" spc="-1">
                <a:solidFill>
                  <a:srgbClr val="000000"/>
                </a:solidFill>
                <a:latin typeface="Times New Roman"/>
                <a:ea typeface="DejaVu Sans"/>
              </a:rPr>
              <a:t>&lt;footer&gt;</a:t>
            </a:r>
            <a:endParaRPr lang="en-GB" sz="1400" b="0" strike="noStrike" spc="-1">
              <a:latin typeface="Times New Roman"/>
            </a:endParaRPr>
          </a:p>
        </p:txBody>
      </p:sp>
      <p:sp>
        <p:nvSpPr>
          <p:cNvPr id="83" name="PlaceHolder 2"/>
          <p:cNvSpPr>
            <a:spLocks noGrp="1"/>
          </p:cNvSpPr>
          <p:nvPr>
            <p:ph type="sldNum" idx="8"/>
          </p:nvPr>
        </p:nvSpPr>
        <p:spPr>
          <a:xfrm>
            <a:off x="6553080" y="6356520"/>
            <a:ext cx="2132640" cy="363960"/>
          </a:xfrm>
          <a:prstGeom prst="rect">
            <a:avLst/>
          </a:prstGeom>
          <a:noFill/>
          <a:ln w="0">
            <a:noFill/>
          </a:ln>
        </p:spPr>
        <p:txBody>
          <a:bodyPr lIns="90000" tIns="45000" rIns="90000" bIns="45000" anchor="ctr">
            <a:noAutofit/>
          </a:bodyPr>
          <a:lstStyle>
            <a:lvl1pPr algn="r">
              <a:lnSpc>
                <a:spcPct val="100000"/>
              </a:lnSpc>
              <a:buNone/>
              <a:defRPr lang="en-GB" sz="1200" b="0" strike="noStrike" spc="-1">
                <a:solidFill>
                  <a:srgbClr val="8B8B8B"/>
                </a:solidFill>
                <a:latin typeface="Calibri"/>
                <a:ea typeface="DejaVu Sans"/>
              </a:defRPr>
            </a:lvl1pPr>
          </a:lstStyle>
          <a:p>
            <a:pPr algn="r">
              <a:lnSpc>
                <a:spcPct val="100000"/>
              </a:lnSpc>
              <a:buNone/>
            </a:pPr>
            <a:fld id="{CB219866-E470-4FE0-8A4F-71D5060D1FC4}" type="slidenum">
              <a:rPr lang="en-GB" sz="1200" b="0" strike="noStrike" spc="-1">
                <a:solidFill>
                  <a:srgbClr val="8B8B8B"/>
                </a:solidFill>
                <a:latin typeface="Calibri"/>
                <a:ea typeface="DejaVu Sans"/>
              </a:rPr>
              <a:t>‹#›</a:t>
            </a:fld>
            <a:endParaRPr lang="en-GB" sz="1200" b="0" strike="noStrike" spc="-1">
              <a:latin typeface="Times New Roman"/>
            </a:endParaRPr>
          </a:p>
        </p:txBody>
      </p:sp>
      <p:sp>
        <p:nvSpPr>
          <p:cNvPr id="84" name="PlaceHolder 3"/>
          <p:cNvSpPr>
            <a:spLocks noGrp="1"/>
          </p:cNvSpPr>
          <p:nvPr>
            <p:ph type="dt" idx="9"/>
          </p:nvPr>
        </p:nvSpPr>
        <p:spPr>
          <a:xfrm>
            <a:off x="457200" y="6356520"/>
            <a:ext cx="2132640" cy="36396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GB" sz="4400" b="0" strike="noStrike" spc="-1">
                <a:latin typeface="Arial"/>
              </a:rPr>
              <a:t>Click to edit the title text format</a:t>
            </a: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FE6D0"/>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r>
              <a:rPr lang="en-GB" sz="1800" b="0" strike="noStrike" spc="-1">
                <a:latin typeface="Arial"/>
              </a:rPr>
              <a:t>Click to edit the title text format</a:t>
            </a:r>
          </a:p>
        </p:txBody>
      </p:sp>
      <p:sp>
        <p:nvSpPr>
          <p:cNvPr id="165" name="PlaceHolder 2"/>
          <p:cNvSpPr>
            <a:spLocks noGrp="1"/>
          </p:cNvSpPr>
          <p:nvPr>
            <p:ph type="body"/>
          </p:nvPr>
        </p:nvSpPr>
        <p:spPr>
          <a:xfrm>
            <a:off x="457200" y="1600200"/>
            <a:ext cx="960840" cy="4524840"/>
          </a:xfrm>
          <a:prstGeom prst="rect">
            <a:avLst/>
          </a:prstGeom>
          <a:noFill/>
          <a:ln w="0">
            <a:noFill/>
          </a:ln>
        </p:spPr>
        <p:txBody>
          <a:bodyPr lIns="0" tIns="0" rIns="0" bIns="0" anchor="t">
            <a:normAutofit fontScale="33000"/>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
        <p:nvSpPr>
          <p:cNvPr id="166" name="PlaceHolder 3"/>
          <p:cNvSpPr>
            <a:spLocks noGrp="1"/>
          </p:cNvSpPr>
          <p:nvPr>
            <p:ph type="body"/>
          </p:nvPr>
        </p:nvSpPr>
        <p:spPr>
          <a:xfrm>
            <a:off x="1467000" y="1600200"/>
            <a:ext cx="960840" cy="4524840"/>
          </a:xfrm>
          <a:prstGeom prst="rect">
            <a:avLst/>
          </a:prstGeom>
          <a:noFill/>
          <a:ln w="0">
            <a:noFill/>
          </a:ln>
        </p:spPr>
        <p:txBody>
          <a:bodyPr lIns="0" tIns="0" rIns="0" bIns="0" anchor="t">
            <a:normAutofit fontScale="33000"/>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
        <p:nvSpPr>
          <p:cNvPr id="167" name="PlaceHolder 4"/>
          <p:cNvSpPr>
            <a:spLocks noGrp="1"/>
          </p:cNvSpPr>
          <p:nvPr>
            <p:ph type="ftr" idx="13"/>
          </p:nvPr>
        </p:nvSpPr>
        <p:spPr>
          <a:xfrm>
            <a:off x="3124080" y="6356520"/>
            <a:ext cx="2894400" cy="363960"/>
          </a:xfrm>
          <a:prstGeom prst="rect">
            <a:avLst/>
          </a:prstGeom>
          <a:noFill/>
          <a:ln w="0">
            <a:noFill/>
          </a:ln>
        </p:spPr>
        <p:txBody>
          <a:bodyPr lIns="90000" tIns="45000" rIns="90000" bIns="45000" anchor="ctr">
            <a:noAutofit/>
          </a:bodyPr>
          <a:lstStyle>
            <a:lvl1pPr algn="ctr">
              <a:lnSpc>
                <a:spcPct val="100000"/>
              </a:lnSpc>
              <a:buNone/>
              <a:defRPr lang="en-GB" sz="1400" b="0" strike="noStrike" spc="-1">
                <a:solidFill>
                  <a:srgbClr val="000000"/>
                </a:solidFill>
                <a:latin typeface="Times New Roman"/>
                <a:ea typeface="DejaVu Sans"/>
              </a:defRPr>
            </a:lvl1pPr>
          </a:lstStyle>
          <a:p>
            <a:pPr algn="ctr">
              <a:lnSpc>
                <a:spcPct val="100000"/>
              </a:lnSpc>
              <a:buNone/>
            </a:pPr>
            <a:r>
              <a:rPr lang="en-GB" sz="1400" b="0" strike="noStrike" spc="-1">
                <a:solidFill>
                  <a:srgbClr val="000000"/>
                </a:solidFill>
                <a:latin typeface="Times New Roman"/>
                <a:ea typeface="DejaVu Sans"/>
              </a:rPr>
              <a:t>&lt;footer&gt;</a:t>
            </a:r>
            <a:endParaRPr lang="en-GB" sz="1400" b="0" strike="noStrike" spc="-1">
              <a:latin typeface="Times New Roman"/>
            </a:endParaRPr>
          </a:p>
        </p:txBody>
      </p:sp>
      <p:sp>
        <p:nvSpPr>
          <p:cNvPr id="168" name="PlaceHolder 5"/>
          <p:cNvSpPr>
            <a:spLocks noGrp="1"/>
          </p:cNvSpPr>
          <p:nvPr>
            <p:ph type="sldNum" idx="14"/>
          </p:nvPr>
        </p:nvSpPr>
        <p:spPr>
          <a:xfrm>
            <a:off x="6553080" y="6356520"/>
            <a:ext cx="2132640" cy="363960"/>
          </a:xfrm>
          <a:prstGeom prst="rect">
            <a:avLst/>
          </a:prstGeom>
          <a:noFill/>
          <a:ln w="0">
            <a:noFill/>
          </a:ln>
        </p:spPr>
        <p:txBody>
          <a:bodyPr lIns="90000" tIns="45000" rIns="90000" bIns="45000" anchor="ctr">
            <a:noAutofit/>
          </a:bodyPr>
          <a:lstStyle>
            <a:lvl1pPr algn="r">
              <a:lnSpc>
                <a:spcPct val="100000"/>
              </a:lnSpc>
              <a:buNone/>
              <a:defRPr lang="en-GB" sz="1200" b="0" strike="noStrike" spc="-1">
                <a:solidFill>
                  <a:srgbClr val="8B8B8B"/>
                </a:solidFill>
                <a:latin typeface="Calibri"/>
                <a:ea typeface="DejaVu Sans"/>
              </a:defRPr>
            </a:lvl1pPr>
          </a:lstStyle>
          <a:p>
            <a:pPr algn="r">
              <a:lnSpc>
                <a:spcPct val="100000"/>
              </a:lnSpc>
              <a:buNone/>
            </a:pPr>
            <a:fld id="{32FAF2CB-7A89-4DD8-82C3-3C8D31536F1B}" type="slidenum">
              <a:rPr lang="en-GB" sz="1200" b="0" strike="noStrike" spc="-1">
                <a:solidFill>
                  <a:srgbClr val="8B8B8B"/>
                </a:solidFill>
                <a:latin typeface="Calibri"/>
                <a:ea typeface="DejaVu Sans"/>
              </a:rPr>
              <a:t>‹#›</a:t>
            </a:fld>
            <a:endParaRPr lang="en-GB" sz="1200" b="0" strike="noStrike" spc="-1">
              <a:latin typeface="Times New Roman"/>
            </a:endParaRPr>
          </a:p>
        </p:txBody>
      </p:sp>
      <p:sp>
        <p:nvSpPr>
          <p:cNvPr id="169" name="PlaceHolder 6"/>
          <p:cNvSpPr>
            <a:spLocks noGrp="1"/>
          </p:cNvSpPr>
          <p:nvPr>
            <p:ph type="dt" idx="15"/>
          </p:nvPr>
        </p:nvSpPr>
        <p:spPr>
          <a:xfrm>
            <a:off x="457200" y="6356520"/>
            <a:ext cx="2132640" cy="36396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enfieldroadwatch@gmail.com" TargetMode="External"/><Relationship Id="rId1" Type="http://schemas.openxmlformats.org/officeDocument/2006/relationships/slideLayout" Target="../slideLayouts/slideLayout25.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0.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685800" y="2175120"/>
            <a:ext cx="7771320" cy="1468800"/>
          </a:xfrm>
          <a:prstGeom prst="rect">
            <a:avLst/>
          </a:prstGeom>
          <a:noFill/>
          <a:ln w="0">
            <a:noFill/>
          </a:ln>
        </p:spPr>
        <p:txBody>
          <a:bodyPr lIns="0" tIns="0" rIns="0" bIns="0" anchor="ctr">
            <a:noAutofit/>
          </a:bodyPr>
          <a:lstStyle/>
          <a:p>
            <a:pPr algn="ctr">
              <a:lnSpc>
                <a:spcPct val="100000"/>
              </a:lnSpc>
              <a:buNone/>
            </a:pPr>
            <a:r>
              <a:rPr lang="en-GB" sz="4400" b="1" strike="noStrike" spc="-1" dirty="0" smtClean="0">
                <a:solidFill>
                  <a:srgbClr val="4E4D3E"/>
                </a:solidFill>
                <a:latin typeface="Calibri"/>
              </a:rPr>
              <a:t/>
            </a:r>
            <a:br>
              <a:rPr lang="en-GB" sz="4400" b="1" strike="noStrike" spc="-1" dirty="0" smtClean="0">
                <a:solidFill>
                  <a:srgbClr val="4E4D3E"/>
                </a:solidFill>
                <a:latin typeface="Calibri"/>
              </a:rPr>
            </a:br>
            <a:r>
              <a:rPr lang="en-GB" sz="4400" b="1" strike="noStrike" spc="-1" dirty="0" smtClean="0">
                <a:solidFill>
                  <a:srgbClr val="4E4D3E"/>
                </a:solidFill>
                <a:latin typeface="Calibri"/>
              </a:rPr>
              <a:t>Smoke and Mirrors: </a:t>
            </a:r>
            <a:br>
              <a:rPr lang="en-GB" sz="4400" b="1" strike="noStrike" spc="-1" dirty="0" smtClean="0">
                <a:solidFill>
                  <a:srgbClr val="4E4D3E"/>
                </a:solidFill>
                <a:latin typeface="Calibri"/>
              </a:rPr>
            </a:br>
            <a:r>
              <a:rPr lang="en-GB" sz="4400" b="1" strike="noStrike" spc="-1" dirty="0" smtClean="0">
                <a:solidFill>
                  <a:srgbClr val="4E4D3E"/>
                </a:solidFill>
                <a:latin typeface="Calibri"/>
              </a:rPr>
              <a:t>Enfield ‘new town’</a:t>
            </a:r>
            <a:endParaRPr lang="en-GB" sz="4400" b="0" strike="noStrike" spc="-1" dirty="0">
              <a:latin typeface="Arial"/>
            </a:endParaRPr>
          </a:p>
        </p:txBody>
      </p:sp>
      <p:sp>
        <p:nvSpPr>
          <p:cNvPr id="207" name="PlaceHolder 2"/>
          <p:cNvSpPr>
            <a:spLocks noGrp="1"/>
          </p:cNvSpPr>
          <p:nvPr>
            <p:ph type="subTitle"/>
          </p:nvPr>
        </p:nvSpPr>
        <p:spPr>
          <a:xfrm>
            <a:off x="1403640" y="3933000"/>
            <a:ext cx="6399720" cy="2015640"/>
          </a:xfrm>
          <a:prstGeom prst="rect">
            <a:avLst/>
          </a:prstGeom>
          <a:noFill/>
          <a:ln w="0">
            <a:noFill/>
          </a:ln>
        </p:spPr>
        <p:txBody>
          <a:bodyPr lIns="0" tIns="0" rIns="0" bIns="0" anchor="t">
            <a:noAutofit/>
          </a:bodyPr>
          <a:lstStyle/>
          <a:p>
            <a:pPr algn="ctr">
              <a:lnSpc>
                <a:spcPct val="100000"/>
              </a:lnSpc>
              <a:spcBef>
                <a:spcPts val="641"/>
              </a:spcBef>
              <a:buNone/>
              <a:tabLst>
                <a:tab pos="0" algn="l"/>
              </a:tabLst>
            </a:pPr>
            <a:endParaRPr lang="en-GB" sz="3200" b="1" strike="noStrike" spc="-1" dirty="0" smtClean="0">
              <a:solidFill>
                <a:srgbClr val="3D4726"/>
              </a:solidFill>
              <a:latin typeface="Calibri"/>
            </a:endParaRPr>
          </a:p>
          <a:p>
            <a:pPr algn="ctr">
              <a:lnSpc>
                <a:spcPct val="100000"/>
              </a:lnSpc>
              <a:spcBef>
                <a:spcPts val="641"/>
              </a:spcBef>
              <a:buNone/>
              <a:tabLst>
                <a:tab pos="0" algn="l"/>
              </a:tabLst>
            </a:pPr>
            <a:r>
              <a:rPr lang="en-GB" sz="3200" b="1" strike="noStrike" spc="-1" dirty="0" smtClean="0">
                <a:solidFill>
                  <a:srgbClr val="3D4726"/>
                </a:solidFill>
                <a:latin typeface="Calibri"/>
              </a:rPr>
              <a:t>Carol </a:t>
            </a:r>
            <a:r>
              <a:rPr lang="en-GB" sz="3200" b="1" strike="noStrike" spc="-1" dirty="0">
                <a:solidFill>
                  <a:srgbClr val="3D4726"/>
                </a:solidFill>
                <a:latin typeface="Calibri"/>
              </a:rPr>
              <a:t>Fisk, Enfield RoadWatch</a:t>
            </a:r>
            <a:endParaRPr lang="en-GB" sz="3200" b="0" strike="noStrike" spc="-1" dirty="0">
              <a:latin typeface="Arial"/>
            </a:endParaRPr>
          </a:p>
          <a:p>
            <a:pPr algn="ctr">
              <a:lnSpc>
                <a:spcPct val="100000"/>
              </a:lnSpc>
              <a:spcBef>
                <a:spcPts val="641"/>
              </a:spcBef>
              <a:buNone/>
              <a:tabLst>
                <a:tab pos="0" algn="l"/>
              </a:tabLst>
            </a:pPr>
            <a:r>
              <a:rPr lang="en-GB" sz="2400" b="1" strike="noStrike" spc="-1" dirty="0">
                <a:solidFill>
                  <a:srgbClr val="3D4726"/>
                </a:solidFill>
                <a:latin typeface="Calibri"/>
              </a:rPr>
              <a:t>enfieldroadwatch.co.uk</a:t>
            </a:r>
            <a:endParaRPr lang="en-GB" sz="2400" b="0" strike="noStrike" spc="-1" dirty="0">
              <a:latin typeface="Arial"/>
            </a:endParaRPr>
          </a:p>
        </p:txBody>
      </p:sp>
      <p:pic>
        <p:nvPicPr>
          <p:cNvPr id="209" name="Picture 6"/>
          <p:cNvPicPr/>
          <p:nvPr/>
        </p:nvPicPr>
        <p:blipFill>
          <a:blip r:embed="rId2"/>
          <a:stretch/>
        </p:blipFill>
        <p:spPr>
          <a:xfrm>
            <a:off x="3779912" y="468000"/>
            <a:ext cx="1569240" cy="171864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2880"/>
            <a:ext cx="3007080" cy="419040"/>
          </a:xfrm>
          <a:prstGeom prst="rect">
            <a:avLst/>
          </a:prstGeom>
          <a:noFill/>
          <a:ln w="0">
            <a:noFill/>
          </a:ln>
        </p:spPr>
        <p:txBody>
          <a:bodyPr lIns="90000" tIns="45000" rIns="90000" bIns="45000" anchor="b">
            <a:normAutofit fontScale="90000"/>
          </a:bodyPr>
          <a:lstStyle/>
          <a:p>
            <a:pPr algn="ctr">
              <a:lnSpc>
                <a:spcPct val="100000"/>
              </a:lnSpc>
              <a:buNone/>
            </a:pPr>
            <a:r>
              <a:rPr sz="2000" dirty="0"/>
              <a:t/>
            </a:r>
            <a:br>
              <a:rPr sz="2000" dirty="0"/>
            </a:br>
            <a:r>
              <a:rPr sz="2000" dirty="0"/>
              <a:t/>
            </a:r>
            <a:br>
              <a:rPr sz="2000" dirty="0"/>
            </a:br>
            <a:r>
              <a:rPr sz="2000" dirty="0"/>
              <a:t/>
            </a:r>
            <a:br>
              <a:rPr sz="2000" dirty="0"/>
            </a:br>
            <a:r>
              <a:rPr lang="en-GB" sz="2400" b="1" strike="noStrike" spc="-1" dirty="0">
                <a:solidFill>
                  <a:srgbClr val="4F6228"/>
                </a:solidFill>
                <a:latin typeface="Calibri"/>
              </a:rPr>
              <a:t>What we’re fighting for</a:t>
            </a:r>
            <a:endParaRPr lang="en-GB" sz="2400" b="0" strike="noStrike" spc="-1" dirty="0">
              <a:latin typeface="Arial"/>
            </a:endParaRPr>
          </a:p>
        </p:txBody>
      </p:sp>
      <p:pic>
        <p:nvPicPr>
          <p:cNvPr id="215" name="Content Placeholder 7"/>
          <p:cNvPicPr/>
          <p:nvPr/>
        </p:nvPicPr>
        <p:blipFill>
          <a:blip r:embed="rId2"/>
          <a:stretch/>
        </p:blipFill>
        <p:spPr>
          <a:xfrm>
            <a:off x="3575160" y="1233720"/>
            <a:ext cx="5110560" cy="3931200"/>
          </a:xfrm>
          <a:prstGeom prst="rect">
            <a:avLst/>
          </a:prstGeom>
          <a:ln w="0">
            <a:noFill/>
          </a:ln>
        </p:spPr>
      </p:pic>
      <p:sp>
        <p:nvSpPr>
          <p:cNvPr id="216" name="PlaceHolder 2"/>
          <p:cNvSpPr>
            <a:spLocks noGrp="1"/>
          </p:cNvSpPr>
          <p:nvPr>
            <p:ph/>
          </p:nvPr>
        </p:nvSpPr>
        <p:spPr>
          <a:xfrm>
            <a:off x="457200" y="836640"/>
            <a:ext cx="3007080" cy="5288400"/>
          </a:xfrm>
          <a:prstGeom prst="rect">
            <a:avLst/>
          </a:prstGeom>
          <a:noFill/>
          <a:ln w="0">
            <a:noFill/>
          </a:ln>
        </p:spPr>
        <p:txBody>
          <a:bodyPr lIns="90000" tIns="45000" rIns="90000" bIns="45000" anchor="t">
            <a:normAutofit fontScale="67500" lnSpcReduction="20000"/>
          </a:bodyPr>
          <a:lstStyle/>
          <a:p>
            <a:pPr marL="285840" indent="-285840">
              <a:lnSpc>
                <a:spcPct val="100000"/>
              </a:lnSpc>
              <a:spcBef>
                <a:spcPts val="400"/>
              </a:spcBef>
              <a:buClr>
                <a:srgbClr val="000000"/>
              </a:buClr>
              <a:buFont typeface="Arial"/>
              <a:buChar char="•"/>
            </a:pPr>
            <a:r>
              <a:rPr lang="en-GB" sz="2600" b="0" strike="noStrike" spc="-1" dirty="0">
                <a:solidFill>
                  <a:srgbClr val="000000"/>
                </a:solidFill>
                <a:latin typeface="Calibri"/>
              </a:rPr>
              <a:t>The London Borough of Enfield is about 37% Green </a:t>
            </a:r>
            <a:r>
              <a:rPr lang="en-GB" sz="2600" b="0" strike="noStrike" spc="-1" dirty="0" smtClean="0">
                <a:solidFill>
                  <a:srgbClr val="000000"/>
                </a:solidFill>
                <a:latin typeface="Calibri"/>
              </a:rPr>
              <a:t>Belt.</a:t>
            </a:r>
            <a:endParaRPr lang="en-GB" sz="2600" b="0" strike="noStrike" spc="-1" dirty="0">
              <a:latin typeface="Arial"/>
            </a:endParaRPr>
          </a:p>
          <a:p>
            <a:pPr marL="285840" indent="-285840">
              <a:lnSpc>
                <a:spcPct val="100000"/>
              </a:lnSpc>
              <a:spcBef>
                <a:spcPts val="400"/>
              </a:spcBef>
              <a:buClr>
                <a:srgbClr val="000000"/>
              </a:buClr>
              <a:buFont typeface="Arial"/>
              <a:buChar char="•"/>
            </a:pPr>
            <a:r>
              <a:rPr lang="en-GB" sz="2600" b="0" strike="noStrike" spc="-1" dirty="0">
                <a:solidFill>
                  <a:srgbClr val="000000"/>
                </a:solidFill>
                <a:latin typeface="Calibri"/>
              </a:rPr>
              <a:t>Much of the Green Belt is owned by the Council and consists of tenanted farms, used mostly for grazing with some arable.</a:t>
            </a:r>
            <a:endParaRPr lang="en-GB" sz="2600" b="0" strike="noStrike" spc="-1" dirty="0">
              <a:latin typeface="Arial"/>
            </a:endParaRPr>
          </a:p>
          <a:p>
            <a:pPr marL="285840" indent="-285840">
              <a:lnSpc>
                <a:spcPct val="100000"/>
              </a:lnSpc>
              <a:spcBef>
                <a:spcPts val="400"/>
              </a:spcBef>
              <a:buClr>
                <a:srgbClr val="000000"/>
              </a:buClr>
              <a:buFont typeface="Arial"/>
              <a:buChar char="•"/>
            </a:pPr>
            <a:r>
              <a:rPr lang="en-GB" sz="2600" b="0" strike="noStrike" spc="-1" dirty="0">
                <a:solidFill>
                  <a:srgbClr val="000000"/>
                </a:solidFill>
                <a:latin typeface="Calibri"/>
              </a:rPr>
              <a:t>One large farm, Vicarage Farm, is owned by developer, Comer Homes</a:t>
            </a:r>
            <a:endParaRPr lang="en-GB" sz="2600" b="0" strike="noStrike" spc="-1" dirty="0">
              <a:latin typeface="Arial"/>
            </a:endParaRPr>
          </a:p>
          <a:p>
            <a:pPr marL="285840" indent="-285840">
              <a:lnSpc>
                <a:spcPct val="100000"/>
              </a:lnSpc>
              <a:spcBef>
                <a:spcPts val="400"/>
              </a:spcBef>
              <a:buClr>
                <a:srgbClr val="000000"/>
              </a:buClr>
              <a:buFont typeface="Arial"/>
              <a:buChar char="•"/>
            </a:pPr>
            <a:r>
              <a:rPr lang="en-GB" sz="2600" b="0" strike="noStrike" spc="-1" dirty="0">
                <a:solidFill>
                  <a:srgbClr val="000000"/>
                </a:solidFill>
                <a:latin typeface="Calibri"/>
              </a:rPr>
              <a:t>There are also several parks in the Green Belt.</a:t>
            </a:r>
            <a:endParaRPr lang="en-GB" sz="2600" b="0" strike="noStrike" spc="-1" dirty="0">
              <a:latin typeface="Arial"/>
            </a:endParaRPr>
          </a:p>
          <a:p>
            <a:pPr marL="285840" indent="-285840">
              <a:lnSpc>
                <a:spcPct val="100000"/>
              </a:lnSpc>
              <a:spcBef>
                <a:spcPts val="400"/>
              </a:spcBef>
              <a:buClr>
                <a:srgbClr val="000000"/>
              </a:buClr>
              <a:buFont typeface="Arial"/>
              <a:buChar char="•"/>
            </a:pPr>
            <a:r>
              <a:rPr lang="en-GB" sz="2600" b="0" strike="noStrike" spc="-1" dirty="0">
                <a:solidFill>
                  <a:srgbClr val="000000"/>
                </a:solidFill>
                <a:latin typeface="Calibri"/>
              </a:rPr>
              <a:t>An extensive area of garden centres, known as Crews Hill, also lies within the Green Belt under permitted horticultural use.</a:t>
            </a:r>
            <a:endParaRPr lang="en-GB" sz="2600" b="0" strike="noStrike" spc="-1" dirty="0">
              <a:latin typeface="Arial"/>
            </a:endParaRPr>
          </a:p>
          <a:p>
            <a:pPr marL="285840" indent="-285840">
              <a:lnSpc>
                <a:spcPct val="100000"/>
              </a:lnSpc>
              <a:spcBef>
                <a:spcPts val="400"/>
              </a:spcBef>
              <a:buClr>
                <a:srgbClr val="000000"/>
              </a:buClr>
              <a:buFont typeface="Arial"/>
              <a:buChar char="•"/>
            </a:pPr>
            <a:r>
              <a:rPr lang="en-GB" sz="2600" b="0" strike="noStrike" spc="-1" dirty="0">
                <a:solidFill>
                  <a:srgbClr val="000000"/>
                </a:solidFill>
                <a:latin typeface="Calibri"/>
              </a:rPr>
              <a:t>Most of the Green Belt is accessible via a network of footpaths.</a:t>
            </a:r>
            <a:endParaRPr lang="en-GB" sz="2600" b="0" strike="noStrike" spc="-1" dirty="0">
              <a:latin typeface="Arial"/>
            </a:endParaRPr>
          </a:p>
          <a:p>
            <a:pPr>
              <a:lnSpc>
                <a:spcPct val="100000"/>
              </a:lnSpc>
              <a:spcBef>
                <a:spcPts val="400"/>
              </a:spcBef>
              <a:buNone/>
            </a:pPr>
            <a:endParaRPr lang="en-GB" sz="2000" b="0" strike="noStrike" spc="-1" dirty="0">
              <a:latin typeface="Arial"/>
            </a:endParaRPr>
          </a:p>
        </p:txBody>
      </p:sp>
      <p:pic>
        <p:nvPicPr>
          <p:cNvPr id="218" name="Picture 9"/>
          <p:cNvPicPr/>
          <p:nvPr/>
        </p:nvPicPr>
        <p:blipFill>
          <a:blip r:embed="rId3"/>
          <a:stretch/>
        </p:blipFill>
        <p:spPr>
          <a:xfrm>
            <a:off x="7930080" y="5568560"/>
            <a:ext cx="602280" cy="724320"/>
          </a:xfrm>
          <a:prstGeom prst="rect">
            <a:avLst/>
          </a:prstGeom>
          <a:ln w="0">
            <a:noFill/>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idx="4294967295"/>
          </p:nvPr>
        </p:nvSpPr>
        <p:spPr>
          <a:xfrm>
            <a:off x="457200" y="272880"/>
            <a:ext cx="3007080" cy="419040"/>
          </a:xfrm>
          <a:prstGeom prst="rect">
            <a:avLst/>
          </a:prstGeom>
          <a:noFill/>
          <a:ln w="0">
            <a:noFill/>
          </a:ln>
        </p:spPr>
        <p:txBody>
          <a:bodyPr lIns="90000" tIns="45000" rIns="90000" bIns="45000" anchor="b">
            <a:normAutofit fontScale="90000"/>
          </a:bodyPr>
          <a:lstStyle/>
          <a:p>
            <a:pPr algn="ctr">
              <a:lnSpc>
                <a:spcPct val="100000"/>
              </a:lnSpc>
              <a:buNone/>
            </a:pPr>
            <a:r>
              <a:rPr sz="2000" dirty="0"/>
              <a:t/>
            </a:r>
            <a:br>
              <a:rPr sz="2000" dirty="0"/>
            </a:br>
            <a:r>
              <a:rPr sz="2000" dirty="0"/>
              <a:t/>
            </a:r>
            <a:br>
              <a:rPr sz="2000" dirty="0"/>
            </a:br>
            <a:r>
              <a:rPr sz="2000" dirty="0"/>
              <a:t/>
            </a:r>
            <a:br>
              <a:rPr sz="2000" dirty="0"/>
            </a:br>
            <a:r>
              <a:rPr lang="en-GB" sz="2200" b="1" strike="noStrike" spc="-1" dirty="0">
                <a:solidFill>
                  <a:srgbClr val="4F6228"/>
                </a:solidFill>
                <a:latin typeface="Calibri"/>
              </a:rPr>
              <a:t>What we’re fighting for</a:t>
            </a:r>
            <a:endParaRPr lang="en-GB" sz="2200" b="0" strike="noStrike" spc="-1" dirty="0">
              <a:latin typeface="Arial"/>
            </a:endParaRPr>
          </a:p>
        </p:txBody>
      </p:sp>
      <p:pic>
        <p:nvPicPr>
          <p:cNvPr id="215" name="Content Placeholder 7"/>
          <p:cNvPicPr/>
          <p:nvPr/>
        </p:nvPicPr>
        <p:blipFill>
          <a:blip r:embed="rId2"/>
          <a:stretch/>
        </p:blipFill>
        <p:spPr>
          <a:xfrm>
            <a:off x="3575160" y="1233720"/>
            <a:ext cx="5110560" cy="3931200"/>
          </a:xfrm>
          <a:prstGeom prst="rect">
            <a:avLst/>
          </a:prstGeom>
          <a:ln w="0">
            <a:noFill/>
          </a:ln>
        </p:spPr>
      </p:pic>
      <p:sp>
        <p:nvSpPr>
          <p:cNvPr id="216" name="PlaceHolder 2"/>
          <p:cNvSpPr>
            <a:spLocks noGrp="1"/>
          </p:cNvSpPr>
          <p:nvPr>
            <p:ph idx="4294967295"/>
          </p:nvPr>
        </p:nvSpPr>
        <p:spPr>
          <a:xfrm>
            <a:off x="457200" y="836640"/>
            <a:ext cx="3007080" cy="5288400"/>
          </a:xfrm>
          <a:prstGeom prst="rect">
            <a:avLst/>
          </a:prstGeom>
          <a:noFill/>
          <a:ln w="0">
            <a:noFill/>
          </a:ln>
        </p:spPr>
        <p:txBody>
          <a:bodyPr lIns="90000" tIns="45000" rIns="90000" bIns="45000" anchor="t">
            <a:noAutofit/>
          </a:bodyPr>
          <a:lstStyle/>
          <a:p>
            <a:pPr marL="285840" indent="-285840">
              <a:lnSpc>
                <a:spcPct val="100000"/>
              </a:lnSpc>
              <a:spcBef>
                <a:spcPts val="400"/>
              </a:spcBef>
              <a:buClr>
                <a:srgbClr val="000000"/>
              </a:buClr>
              <a:buFont typeface="Arial"/>
              <a:buChar char="•"/>
            </a:pPr>
            <a:r>
              <a:rPr lang="en-GB" b="0" strike="noStrike" spc="-1" dirty="0" smtClean="0">
                <a:solidFill>
                  <a:srgbClr val="000000"/>
                </a:solidFill>
                <a:latin typeface="Calibri"/>
              </a:rPr>
              <a:t>This attractive rolling countryside is what remains of the historic Enfield Chase.</a:t>
            </a:r>
          </a:p>
          <a:p>
            <a:pPr marL="285840" indent="-285840">
              <a:lnSpc>
                <a:spcPct val="100000"/>
              </a:lnSpc>
              <a:spcBef>
                <a:spcPts val="400"/>
              </a:spcBef>
              <a:buClr>
                <a:srgbClr val="000000"/>
              </a:buClr>
              <a:buFont typeface="Arial"/>
              <a:buChar char="•"/>
            </a:pPr>
            <a:endParaRPr lang="en-GB" b="0" strike="noStrike" spc="-1" dirty="0">
              <a:latin typeface="Arial"/>
            </a:endParaRPr>
          </a:p>
          <a:p>
            <a:pPr marL="285840" indent="-285840">
              <a:lnSpc>
                <a:spcPct val="100000"/>
              </a:lnSpc>
              <a:spcBef>
                <a:spcPts val="400"/>
              </a:spcBef>
              <a:buClr>
                <a:srgbClr val="000000"/>
              </a:buClr>
              <a:buFont typeface="Arial"/>
              <a:buChar char="•"/>
            </a:pPr>
            <a:r>
              <a:rPr lang="en-GB" b="0" strike="noStrike" spc="-1" dirty="0" smtClean="0">
                <a:solidFill>
                  <a:srgbClr val="000000"/>
                </a:solidFill>
                <a:latin typeface="Calibri"/>
              </a:rPr>
              <a:t>The Chase was enclosed in 1877 and what we see today are the post-enclosure farm fields and hedgerows.</a:t>
            </a:r>
          </a:p>
          <a:p>
            <a:pPr marL="285840" indent="-285840">
              <a:lnSpc>
                <a:spcPct val="100000"/>
              </a:lnSpc>
              <a:spcBef>
                <a:spcPts val="400"/>
              </a:spcBef>
              <a:buClr>
                <a:srgbClr val="000000"/>
              </a:buClr>
              <a:buFont typeface="Arial"/>
              <a:buChar char="•"/>
            </a:pPr>
            <a:endParaRPr lang="en-GB" b="0" strike="noStrike" spc="-1" dirty="0">
              <a:latin typeface="Arial"/>
            </a:endParaRPr>
          </a:p>
          <a:p>
            <a:pPr marL="285840" indent="-285840">
              <a:lnSpc>
                <a:spcPct val="100000"/>
              </a:lnSpc>
              <a:spcBef>
                <a:spcPts val="400"/>
              </a:spcBef>
              <a:buClr>
                <a:srgbClr val="000000"/>
              </a:buClr>
              <a:buFont typeface="Arial"/>
              <a:buChar char="•"/>
            </a:pPr>
            <a:r>
              <a:rPr lang="en-GB" b="0" strike="noStrike" spc="-1" dirty="0" smtClean="0">
                <a:solidFill>
                  <a:srgbClr val="000000"/>
                </a:solidFill>
                <a:latin typeface="Calibri"/>
              </a:rPr>
              <a:t>Until now the area has been protected by its Green Belt status, supported by some Local Authority policies.</a:t>
            </a:r>
          </a:p>
          <a:p>
            <a:pPr marL="285840" indent="-285840">
              <a:lnSpc>
                <a:spcPct val="100000"/>
              </a:lnSpc>
              <a:spcBef>
                <a:spcPts val="400"/>
              </a:spcBef>
              <a:buClr>
                <a:srgbClr val="000000"/>
              </a:buClr>
              <a:buFont typeface="Arial"/>
              <a:buChar char="•"/>
            </a:pPr>
            <a:endParaRPr lang="en-GB" b="0" strike="noStrike" spc="-1" dirty="0">
              <a:latin typeface="Arial"/>
            </a:endParaRPr>
          </a:p>
          <a:p>
            <a:pPr marL="285840" indent="-285840">
              <a:lnSpc>
                <a:spcPct val="100000"/>
              </a:lnSpc>
              <a:spcBef>
                <a:spcPts val="400"/>
              </a:spcBef>
              <a:buClr>
                <a:srgbClr val="000000"/>
              </a:buClr>
              <a:buFont typeface="Arial"/>
              <a:buChar char="•"/>
            </a:pPr>
            <a:r>
              <a:rPr lang="en-GB" b="1" strike="noStrike" spc="-1" dirty="0" smtClean="0">
                <a:solidFill>
                  <a:srgbClr val="000000"/>
                </a:solidFill>
                <a:latin typeface="Calibri"/>
              </a:rPr>
              <a:t>BUT THAT IS CHANGING!</a:t>
            </a:r>
            <a:endParaRPr lang="en-GB" b="1" strike="noStrike" spc="-1" dirty="0">
              <a:latin typeface="Arial"/>
            </a:endParaRPr>
          </a:p>
          <a:p>
            <a:pPr>
              <a:lnSpc>
                <a:spcPct val="100000"/>
              </a:lnSpc>
              <a:spcBef>
                <a:spcPts val="400"/>
              </a:spcBef>
              <a:buNone/>
            </a:pPr>
            <a:endParaRPr lang="en-GB" b="0" strike="noStrike" spc="-1" dirty="0">
              <a:latin typeface="Arial"/>
            </a:endParaRPr>
          </a:p>
        </p:txBody>
      </p:sp>
      <p:pic>
        <p:nvPicPr>
          <p:cNvPr id="218" name="Picture 9"/>
          <p:cNvPicPr/>
          <p:nvPr/>
        </p:nvPicPr>
        <p:blipFill>
          <a:blip r:embed="rId3"/>
          <a:stretch/>
        </p:blipFill>
        <p:spPr>
          <a:xfrm>
            <a:off x="7926557" y="5558040"/>
            <a:ext cx="602280" cy="724320"/>
          </a:xfrm>
          <a:prstGeom prst="rect">
            <a:avLst/>
          </a:prstGeom>
          <a:ln w="0">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4504" y="1340768"/>
            <a:ext cx="5201920" cy="3901440"/>
          </a:xfrm>
          <a:prstGeom prst="rect">
            <a:avLst/>
          </a:prstGeom>
        </p:spPr>
      </p:pic>
    </p:spTree>
    <p:extLst>
      <p:ext uri="{BB962C8B-B14F-4D97-AF65-F5344CB8AC3E}">
        <p14:creationId xmlns:p14="http://schemas.microsoft.com/office/powerpoint/2010/main" val="406635269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2880"/>
            <a:ext cx="8075240" cy="1161000"/>
          </a:xfrm>
          <a:prstGeom prst="rect">
            <a:avLst/>
          </a:prstGeom>
          <a:noFill/>
          <a:ln w="0">
            <a:noFill/>
          </a:ln>
        </p:spPr>
        <p:txBody>
          <a:bodyPr lIns="0" tIns="0" rIns="0" bIns="0" anchor="ctr">
            <a:noAutofit/>
          </a:bodyPr>
          <a:lstStyle/>
          <a:p>
            <a:pPr algn="ctr">
              <a:lnSpc>
                <a:spcPct val="100000"/>
              </a:lnSpc>
              <a:buNone/>
            </a:pPr>
            <a:r>
              <a:rPr lang="en-US" sz="1800" b="0" strike="noStrike" spc="-1" dirty="0" smtClean="0">
                <a:solidFill>
                  <a:srgbClr val="000000"/>
                </a:solidFill>
                <a:latin typeface="Calibri"/>
              </a:rPr>
              <a:t>Enfield’s </a:t>
            </a:r>
            <a:r>
              <a:rPr lang="en-US" spc="-1" dirty="0" smtClean="0">
                <a:solidFill>
                  <a:srgbClr val="000000"/>
                </a:solidFill>
                <a:latin typeface="Calibri"/>
              </a:rPr>
              <a:t>draft local plan is currently in its examination phase.  The a</a:t>
            </a:r>
            <a:r>
              <a:rPr lang="en-US" sz="1800" b="0" strike="noStrike" spc="-1" dirty="0" smtClean="0">
                <a:solidFill>
                  <a:srgbClr val="000000"/>
                </a:solidFill>
                <a:latin typeface="Calibri"/>
              </a:rPr>
              <a:t>reas </a:t>
            </a:r>
            <a:r>
              <a:rPr lang="en-US" sz="1800" b="0" strike="noStrike" spc="-1" dirty="0">
                <a:solidFill>
                  <a:srgbClr val="000000"/>
                </a:solidFill>
                <a:latin typeface="Calibri"/>
              </a:rPr>
              <a:t>in red show the </a:t>
            </a:r>
            <a:r>
              <a:rPr lang="en-US" sz="1800" b="0" strike="noStrike" spc="-1" dirty="0" smtClean="0">
                <a:solidFill>
                  <a:srgbClr val="000000"/>
                </a:solidFill>
                <a:latin typeface="Calibri"/>
              </a:rPr>
              <a:t>Green Belt areas that the Council proposes for development, providing some 13,000 new homes.  The Inspector has yet to rule on whether these sites are ‘sound’.</a:t>
            </a:r>
            <a:endParaRPr lang="en-GB" sz="1800" b="0" strike="noStrike" spc="-1" dirty="0">
              <a:latin typeface="Arial"/>
            </a:endParaRPr>
          </a:p>
        </p:txBody>
      </p:sp>
      <p:pic>
        <p:nvPicPr>
          <p:cNvPr id="220" name="Picture 143"/>
          <p:cNvPicPr/>
          <p:nvPr/>
        </p:nvPicPr>
        <p:blipFill>
          <a:blip r:embed="rId2"/>
          <a:stretch/>
        </p:blipFill>
        <p:spPr>
          <a:xfrm>
            <a:off x="233640" y="1412776"/>
            <a:ext cx="8452080" cy="4948054"/>
          </a:xfrm>
          <a:prstGeom prst="rect">
            <a:avLst/>
          </a:prstGeom>
          <a:ln w="0">
            <a:noFill/>
          </a:ln>
        </p:spPr>
      </p:pic>
      <p:pic>
        <p:nvPicPr>
          <p:cNvPr id="4" name="Picture 9"/>
          <p:cNvPicPr/>
          <p:nvPr/>
        </p:nvPicPr>
        <p:blipFill>
          <a:blip r:embed="rId3"/>
          <a:stretch/>
        </p:blipFill>
        <p:spPr>
          <a:xfrm>
            <a:off x="8047034" y="5636510"/>
            <a:ext cx="602280" cy="724320"/>
          </a:xfrm>
          <a:prstGeom prst="rect">
            <a:avLst/>
          </a:prstGeom>
          <a:ln w="0">
            <a:noFill/>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188640"/>
            <a:ext cx="3394720" cy="648072"/>
          </a:xfrm>
          <a:prstGeom prst="rect">
            <a:avLst/>
          </a:prstGeom>
          <a:noFill/>
          <a:ln w="0">
            <a:noFill/>
          </a:ln>
        </p:spPr>
        <p:txBody>
          <a:bodyPr lIns="90000" tIns="45000" rIns="90000" bIns="45000" anchor="b">
            <a:normAutofit fontScale="90000"/>
          </a:bodyPr>
          <a:lstStyle/>
          <a:p>
            <a:pPr algn="ctr">
              <a:lnSpc>
                <a:spcPct val="100000"/>
              </a:lnSpc>
              <a:buNone/>
            </a:pPr>
            <a:r>
              <a:rPr sz="2000" dirty="0"/>
              <a:t/>
            </a:r>
            <a:br>
              <a:rPr sz="2000" dirty="0"/>
            </a:br>
            <a:r>
              <a:rPr sz="2000" dirty="0"/>
              <a:t/>
            </a:r>
            <a:br>
              <a:rPr sz="2000" dirty="0"/>
            </a:br>
            <a:r>
              <a:rPr sz="2000" dirty="0"/>
              <a:t/>
            </a:r>
            <a:br>
              <a:rPr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200" b="1" strike="noStrike" spc="-1" dirty="0" smtClean="0">
                <a:solidFill>
                  <a:srgbClr val="4F6228"/>
                </a:solidFill>
                <a:latin typeface="Calibri"/>
              </a:rPr>
              <a:t>The New Towns Taskforce Proposal</a:t>
            </a:r>
            <a:endParaRPr lang="en-GB" sz="2200" b="0" strike="noStrike" spc="-1" dirty="0">
              <a:latin typeface="Arial"/>
            </a:endParaRPr>
          </a:p>
        </p:txBody>
      </p:sp>
      <p:sp>
        <p:nvSpPr>
          <p:cNvPr id="222" name="PlaceHolder 2"/>
          <p:cNvSpPr>
            <a:spLocks noGrp="1"/>
          </p:cNvSpPr>
          <p:nvPr>
            <p:ph/>
          </p:nvPr>
        </p:nvSpPr>
        <p:spPr>
          <a:xfrm>
            <a:off x="457200" y="836712"/>
            <a:ext cx="3394720" cy="5288328"/>
          </a:xfrm>
          <a:prstGeom prst="rect">
            <a:avLst/>
          </a:prstGeom>
          <a:noFill/>
          <a:ln w="0">
            <a:noFill/>
          </a:ln>
        </p:spPr>
        <p:txBody>
          <a:bodyPr lIns="90000" tIns="45000" rIns="90000" bIns="45000" anchor="t">
            <a:normAutofit/>
          </a:bodyPr>
          <a:lstStyle/>
          <a:p>
            <a:pPr marL="285840" indent="-285840">
              <a:lnSpc>
                <a:spcPct val="100000"/>
              </a:lnSpc>
              <a:buClr>
                <a:srgbClr val="000000"/>
              </a:buClr>
              <a:buFont typeface="Arial"/>
              <a:buChar char="•"/>
            </a:pPr>
            <a:endParaRPr lang="en-GB" sz="2100" b="0" strike="noStrike" spc="-1" dirty="0" smtClean="0">
              <a:latin typeface="Calibri"/>
            </a:endParaRPr>
          </a:p>
          <a:p>
            <a:pPr marL="285840" indent="-285840">
              <a:lnSpc>
                <a:spcPct val="100000"/>
              </a:lnSpc>
              <a:buClr>
                <a:srgbClr val="000000"/>
              </a:buClr>
              <a:buFont typeface="Arial"/>
              <a:buChar char="•"/>
            </a:pPr>
            <a:r>
              <a:rPr lang="en-GB" b="0" strike="noStrike" spc="-1" dirty="0" smtClean="0">
                <a:latin typeface="Calibri"/>
              </a:rPr>
              <a:t>September 28, the Taskforce released its report, identifying 12 locations for new towns.</a:t>
            </a:r>
          </a:p>
          <a:p>
            <a:pPr marL="285840" indent="-285840">
              <a:lnSpc>
                <a:spcPct val="100000"/>
              </a:lnSpc>
              <a:buClr>
                <a:srgbClr val="000000"/>
              </a:buClr>
              <a:buFont typeface="Arial"/>
              <a:buChar char="•"/>
            </a:pPr>
            <a:endParaRPr lang="en-GB" b="0" strike="noStrike" spc="-1" dirty="0" smtClean="0">
              <a:latin typeface="Calibri"/>
            </a:endParaRPr>
          </a:p>
          <a:p>
            <a:pPr marL="285840" indent="-285840">
              <a:lnSpc>
                <a:spcPct val="100000"/>
              </a:lnSpc>
              <a:buClr>
                <a:srgbClr val="000000"/>
              </a:buClr>
              <a:buFont typeface="Arial"/>
              <a:buChar char="•"/>
            </a:pPr>
            <a:r>
              <a:rPr lang="en-GB" spc="-1" dirty="0" smtClean="0">
                <a:latin typeface="Calibri"/>
              </a:rPr>
              <a:t>Among their top three choices is Crews Hill and Chase Park, suggested for 21,000 homes and covering 884 hectares, one third of Enfield’s Green Belt.</a:t>
            </a:r>
          </a:p>
          <a:p>
            <a:pPr marL="285840" indent="-285840">
              <a:lnSpc>
                <a:spcPct val="100000"/>
              </a:lnSpc>
              <a:buClr>
                <a:srgbClr val="000000"/>
              </a:buClr>
              <a:buFont typeface="Arial"/>
              <a:buChar char="•"/>
            </a:pPr>
            <a:endParaRPr lang="en-GB" b="0" strike="noStrike" spc="-1" dirty="0">
              <a:latin typeface="Calibri"/>
            </a:endParaRPr>
          </a:p>
          <a:p>
            <a:pPr marL="285840" indent="-285840">
              <a:lnSpc>
                <a:spcPct val="100000"/>
              </a:lnSpc>
              <a:buClr>
                <a:srgbClr val="000000"/>
              </a:buClr>
              <a:buFont typeface="Arial"/>
              <a:buChar char="•"/>
            </a:pPr>
            <a:r>
              <a:rPr lang="en-GB" spc="-1" dirty="0" smtClean="0">
                <a:latin typeface="Calibri"/>
              </a:rPr>
              <a:t>This is much more extensive than the Council’s own proposals in the Local Plan.</a:t>
            </a:r>
          </a:p>
          <a:p>
            <a:pPr marL="285840" indent="-285840">
              <a:lnSpc>
                <a:spcPct val="100000"/>
              </a:lnSpc>
              <a:buClr>
                <a:srgbClr val="000000"/>
              </a:buClr>
              <a:buFont typeface="Arial"/>
              <a:buChar char="•"/>
            </a:pPr>
            <a:endParaRPr lang="en-GB" spc="-1" dirty="0">
              <a:latin typeface="Calibri"/>
            </a:endParaRPr>
          </a:p>
          <a:p>
            <a:pPr marL="285840" indent="-285840">
              <a:lnSpc>
                <a:spcPct val="100000"/>
              </a:lnSpc>
              <a:buClr>
                <a:srgbClr val="000000"/>
              </a:buClr>
              <a:buFont typeface="Arial"/>
              <a:buChar char="•"/>
            </a:pPr>
            <a:r>
              <a:rPr lang="en-GB" spc="-1" dirty="0" smtClean="0">
                <a:latin typeface="Calibri"/>
              </a:rPr>
              <a:t>And there are many issues with it.</a:t>
            </a:r>
          </a:p>
          <a:p>
            <a:pPr marL="285840" indent="-285840">
              <a:lnSpc>
                <a:spcPct val="100000"/>
              </a:lnSpc>
              <a:buClr>
                <a:srgbClr val="000000"/>
              </a:buClr>
              <a:buFont typeface="Arial"/>
              <a:buChar char="•"/>
            </a:pPr>
            <a:endParaRPr lang="en-GB" sz="2100" b="0" strike="noStrike" spc="-1" dirty="0">
              <a:latin typeface="Calibri"/>
            </a:endParaRPr>
          </a:p>
          <a:p>
            <a:pPr>
              <a:lnSpc>
                <a:spcPct val="100000"/>
              </a:lnSpc>
              <a:spcBef>
                <a:spcPts val="400"/>
              </a:spcBef>
              <a:buNone/>
            </a:pPr>
            <a:endParaRPr lang="en-GB" sz="2000" b="0" strike="noStrike" spc="-1" dirty="0">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22939"/>
            <a:ext cx="4618365" cy="6258389"/>
          </a:xfrm>
          <a:prstGeom prst="rect">
            <a:avLst/>
          </a:prstGeom>
        </p:spPr>
      </p:pic>
      <p:pic>
        <p:nvPicPr>
          <p:cNvPr id="8" name="Picture 9"/>
          <p:cNvPicPr/>
          <p:nvPr/>
        </p:nvPicPr>
        <p:blipFill>
          <a:blip r:embed="rId3"/>
          <a:stretch/>
        </p:blipFill>
        <p:spPr>
          <a:xfrm>
            <a:off x="8529185" y="6019168"/>
            <a:ext cx="602280" cy="724320"/>
          </a:xfrm>
          <a:prstGeom prst="rect">
            <a:avLst/>
          </a:prstGeom>
          <a:ln w="0">
            <a:no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title" idx="4294967295"/>
          </p:nvPr>
        </p:nvSpPr>
        <p:spPr>
          <a:xfrm>
            <a:off x="457200" y="188640"/>
            <a:ext cx="3394720" cy="648072"/>
          </a:xfrm>
          <a:prstGeom prst="rect">
            <a:avLst/>
          </a:prstGeom>
          <a:noFill/>
          <a:ln w="0">
            <a:noFill/>
          </a:ln>
        </p:spPr>
        <p:txBody>
          <a:bodyPr lIns="90000" tIns="45000" rIns="90000" bIns="45000" anchor="b">
            <a:normAutofit fontScale="90000"/>
          </a:bodyPr>
          <a:lstStyle/>
          <a:p>
            <a:pPr algn="ctr">
              <a:lnSpc>
                <a:spcPct val="100000"/>
              </a:lnSpc>
              <a:buNone/>
            </a:pPr>
            <a:r>
              <a:rPr sz="2000" dirty="0"/>
              <a:t/>
            </a:r>
            <a:br>
              <a:rPr sz="2000" dirty="0"/>
            </a:br>
            <a:r>
              <a:rPr sz="2000" dirty="0"/>
              <a:t/>
            </a:r>
            <a:br>
              <a:rPr sz="2000" dirty="0"/>
            </a:br>
            <a:r>
              <a:rPr sz="2000" dirty="0"/>
              <a:t/>
            </a:r>
            <a:br>
              <a:rPr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200" b="1" strike="noStrike" spc="-1" dirty="0" smtClean="0">
                <a:solidFill>
                  <a:srgbClr val="4F6228"/>
                </a:solidFill>
                <a:latin typeface="Calibri"/>
              </a:rPr>
              <a:t>The New Towns Taskforce Report</a:t>
            </a:r>
            <a:endParaRPr lang="en-GB" sz="2200" b="0" strike="noStrike" spc="-1" dirty="0">
              <a:latin typeface="Arial"/>
            </a:endParaRPr>
          </a:p>
        </p:txBody>
      </p:sp>
      <p:sp>
        <p:nvSpPr>
          <p:cNvPr id="222" name="PlaceHolder 2"/>
          <p:cNvSpPr>
            <a:spLocks noGrp="1"/>
          </p:cNvSpPr>
          <p:nvPr>
            <p:ph idx="4294967295"/>
          </p:nvPr>
        </p:nvSpPr>
        <p:spPr>
          <a:xfrm>
            <a:off x="457200" y="836712"/>
            <a:ext cx="3394720" cy="5288328"/>
          </a:xfrm>
          <a:prstGeom prst="rect">
            <a:avLst/>
          </a:prstGeom>
          <a:noFill/>
          <a:ln w="0">
            <a:noFill/>
          </a:ln>
        </p:spPr>
        <p:txBody>
          <a:bodyPr lIns="90000" tIns="45000" rIns="90000" bIns="45000" anchor="t">
            <a:normAutofit fontScale="70000" lnSpcReduction="20000"/>
          </a:bodyPr>
          <a:lstStyle/>
          <a:p>
            <a:pPr marL="285840" indent="-285840">
              <a:lnSpc>
                <a:spcPct val="100000"/>
              </a:lnSpc>
              <a:buClr>
                <a:srgbClr val="000000"/>
              </a:buClr>
              <a:buFont typeface="Arial"/>
              <a:buChar char="•"/>
            </a:pPr>
            <a:endParaRPr lang="en-GB" sz="2100" b="0" strike="noStrike" spc="-1" dirty="0" smtClean="0">
              <a:latin typeface="Calibri"/>
            </a:endParaRPr>
          </a:p>
          <a:p>
            <a:pPr marL="285840" indent="-285840">
              <a:lnSpc>
                <a:spcPct val="100000"/>
              </a:lnSpc>
              <a:buClr>
                <a:srgbClr val="000000"/>
              </a:buClr>
              <a:buFont typeface="Arial"/>
              <a:buChar char="•"/>
            </a:pPr>
            <a:r>
              <a:rPr lang="en-GB" b="0" strike="noStrike" spc="-1" dirty="0" smtClean="0">
                <a:latin typeface="Calibri"/>
              </a:rPr>
              <a:t>The report, as it relates to Enfield, is riddled with vagueness and inaccuracies.  It seems to have been written based on Council ‘evidence’ with no independent verification.</a:t>
            </a:r>
          </a:p>
          <a:p>
            <a:pPr marL="285840" indent="-285840">
              <a:lnSpc>
                <a:spcPct val="100000"/>
              </a:lnSpc>
              <a:buClr>
                <a:srgbClr val="000000"/>
              </a:buClr>
              <a:buFont typeface="Arial"/>
              <a:buChar char="•"/>
            </a:pPr>
            <a:endParaRPr lang="en-GB" b="0" strike="noStrike" spc="-1" dirty="0" smtClean="0">
              <a:latin typeface="Calibri"/>
            </a:endParaRPr>
          </a:p>
          <a:p>
            <a:pPr marL="285840" indent="-285840">
              <a:lnSpc>
                <a:spcPct val="100000"/>
              </a:lnSpc>
              <a:buClr>
                <a:srgbClr val="000000"/>
              </a:buClr>
              <a:buFont typeface="Arial"/>
              <a:buChar char="•"/>
            </a:pPr>
            <a:r>
              <a:rPr lang="en-GB" spc="-1" dirty="0" smtClean="0">
                <a:latin typeface="Calibri"/>
              </a:rPr>
              <a:t>The location – a green circle – doesn’t even include Chase Park, but it does include countryside that has received large grants for landscape restoration from DEFRA and others.</a:t>
            </a:r>
            <a:endParaRPr lang="en-GB" b="0" strike="noStrike" spc="-1" dirty="0" smtClean="0">
              <a:latin typeface="Calibri"/>
            </a:endParaRPr>
          </a:p>
          <a:p>
            <a:pPr marL="285840" indent="-285840">
              <a:lnSpc>
                <a:spcPct val="100000"/>
              </a:lnSpc>
              <a:buClr>
                <a:srgbClr val="000000"/>
              </a:buClr>
              <a:buFont typeface="Arial"/>
              <a:buChar char="•"/>
            </a:pPr>
            <a:endParaRPr lang="en-GB" b="0" strike="noStrike" spc="-1" dirty="0" smtClean="0">
              <a:latin typeface="Calibri"/>
            </a:endParaRPr>
          </a:p>
          <a:p>
            <a:pPr marL="285840" indent="-285840">
              <a:lnSpc>
                <a:spcPct val="100000"/>
              </a:lnSpc>
              <a:buClr>
                <a:srgbClr val="000000"/>
              </a:buClr>
              <a:buFont typeface="Arial"/>
              <a:buChar char="•"/>
            </a:pPr>
            <a:r>
              <a:rPr lang="en-GB" spc="-1" dirty="0" smtClean="0">
                <a:latin typeface="Calibri"/>
              </a:rPr>
              <a:t>The Green Belt land is described as poor quality, when there is considerable evidence to the contrary.</a:t>
            </a:r>
          </a:p>
          <a:p>
            <a:pPr marL="285840" indent="-285840">
              <a:lnSpc>
                <a:spcPct val="100000"/>
              </a:lnSpc>
              <a:buClr>
                <a:srgbClr val="000000"/>
              </a:buClr>
              <a:buFont typeface="Arial"/>
              <a:buChar char="•"/>
            </a:pPr>
            <a:endParaRPr lang="en-GB" b="0" strike="noStrike" spc="-1" dirty="0">
              <a:latin typeface="Calibri"/>
            </a:endParaRPr>
          </a:p>
          <a:p>
            <a:pPr marL="285840" indent="-285840">
              <a:lnSpc>
                <a:spcPct val="100000"/>
              </a:lnSpc>
              <a:buClr>
                <a:srgbClr val="000000"/>
              </a:buClr>
              <a:buFont typeface="Arial"/>
              <a:buChar char="•"/>
            </a:pPr>
            <a:r>
              <a:rPr lang="en-GB" spc="-1" dirty="0" smtClean="0">
                <a:latin typeface="Calibri"/>
              </a:rPr>
              <a:t>The Crews Hill horticultural area, which is a vibrant employment area, attracting visitors from near and far, is dismissed without comment. </a:t>
            </a:r>
          </a:p>
          <a:p>
            <a:pPr marL="285840" indent="-285840">
              <a:lnSpc>
                <a:spcPct val="100000"/>
              </a:lnSpc>
              <a:buClr>
                <a:srgbClr val="000000"/>
              </a:buClr>
              <a:buFont typeface="Arial"/>
              <a:buChar char="•"/>
            </a:pPr>
            <a:endParaRPr lang="en-GB" spc="-1" dirty="0">
              <a:latin typeface="Calibri"/>
            </a:endParaRPr>
          </a:p>
          <a:p>
            <a:pPr marL="285840" indent="-285840">
              <a:lnSpc>
                <a:spcPct val="100000"/>
              </a:lnSpc>
              <a:buClr>
                <a:srgbClr val="000000"/>
              </a:buClr>
              <a:buFont typeface="Arial"/>
              <a:buChar char="•"/>
            </a:pPr>
            <a:r>
              <a:rPr lang="en-GB" sz="1700" dirty="0" smtClean="0">
                <a:latin typeface="Calibri" pitchFamily="34" charset="0"/>
                <a:cs typeface="Calibri" pitchFamily="34" charset="0"/>
              </a:rPr>
              <a:t>As</a:t>
            </a:r>
            <a:r>
              <a:rPr lang="en-GB" dirty="0" smtClean="0">
                <a:latin typeface="Calibri" pitchFamily="34" charset="0"/>
                <a:cs typeface="Calibri" pitchFamily="34" charset="0"/>
              </a:rPr>
              <a:t> is Crews Hill Golf Course, a successful heritage course, with a large diverse membership, a long lease and responsibility for the care of a Site of Importance for Nature Conservation [SINC].</a:t>
            </a:r>
          </a:p>
          <a:p>
            <a:pPr marL="285840" indent="-285840">
              <a:lnSpc>
                <a:spcPct val="100000"/>
              </a:lnSpc>
              <a:buClr>
                <a:srgbClr val="000000"/>
              </a:buClr>
              <a:buFont typeface="Arial"/>
              <a:buChar char="•"/>
            </a:pPr>
            <a:endParaRPr lang="en-GB" sz="2100" b="0" strike="noStrike" spc="-1" dirty="0">
              <a:latin typeface="Calibri" pitchFamily="34" charset="0"/>
              <a:cs typeface="Calibri" pitchFamily="34" charset="0"/>
            </a:endParaRPr>
          </a:p>
          <a:p>
            <a:pPr marL="285840" indent="-285840">
              <a:lnSpc>
                <a:spcPct val="100000"/>
              </a:lnSpc>
              <a:buClr>
                <a:srgbClr val="000000"/>
              </a:buClr>
              <a:buFont typeface="Arial"/>
              <a:buChar char="•"/>
            </a:pPr>
            <a:r>
              <a:rPr lang="en-GB" sz="1900" spc="-1" dirty="0" smtClean="0">
                <a:latin typeface="Calibri" pitchFamily="34" charset="0"/>
                <a:cs typeface="Calibri" pitchFamily="34" charset="0"/>
              </a:rPr>
              <a:t>Plus there are unsubstantiated claims about the connectivity of the area.</a:t>
            </a:r>
            <a:endParaRPr lang="en-GB" sz="1900" b="0" strike="noStrike" spc="-1" dirty="0">
              <a:latin typeface="Calibri"/>
            </a:endParaRPr>
          </a:p>
          <a:p>
            <a:pPr>
              <a:lnSpc>
                <a:spcPct val="100000"/>
              </a:lnSpc>
              <a:spcBef>
                <a:spcPts val="400"/>
              </a:spcBef>
              <a:buNone/>
            </a:pPr>
            <a:endParaRPr lang="en-GB" sz="2000" b="0" strike="noStrike" spc="-1" dirty="0">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22939"/>
            <a:ext cx="4618365" cy="6258389"/>
          </a:xfrm>
          <a:prstGeom prst="rect">
            <a:avLst/>
          </a:prstGeom>
        </p:spPr>
      </p:pic>
      <p:pic>
        <p:nvPicPr>
          <p:cNvPr id="8" name="Picture 9"/>
          <p:cNvPicPr/>
          <p:nvPr/>
        </p:nvPicPr>
        <p:blipFill>
          <a:blip r:embed="rId3"/>
          <a:stretch/>
        </p:blipFill>
        <p:spPr>
          <a:xfrm>
            <a:off x="8529185" y="6019168"/>
            <a:ext cx="602280" cy="724320"/>
          </a:xfrm>
          <a:prstGeom prst="rect">
            <a:avLst/>
          </a:prstGeom>
          <a:ln w="0">
            <a:noFill/>
          </a:ln>
        </p:spPr>
      </p:pic>
    </p:spTree>
    <p:extLst>
      <p:ext uri="{BB962C8B-B14F-4D97-AF65-F5344CB8AC3E}">
        <p14:creationId xmlns:p14="http://schemas.microsoft.com/office/powerpoint/2010/main" val="265889843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2880"/>
            <a:ext cx="3465720" cy="562680"/>
          </a:xfrm>
          <a:prstGeom prst="rect">
            <a:avLst/>
          </a:prstGeom>
          <a:noFill/>
          <a:ln w="0">
            <a:noFill/>
          </a:ln>
        </p:spPr>
        <p:txBody>
          <a:bodyPr lIns="90000" tIns="45000" rIns="90000" bIns="45000" anchor="b">
            <a:normAutofit fontScale="90000"/>
          </a:bodyPr>
          <a:lstStyle/>
          <a:p>
            <a:pPr algn="ctr">
              <a:lnSpc>
                <a:spcPct val="100000"/>
              </a:lnSpc>
              <a:buNone/>
            </a:pPr>
            <a:r>
              <a:rPr sz="2000" dirty="0"/>
              <a:t/>
            </a:r>
            <a:br>
              <a:rPr sz="2000" dirty="0"/>
            </a:br>
            <a:r>
              <a:rPr sz="2000" dirty="0"/>
              <a:t/>
            </a:r>
            <a:br>
              <a:rPr sz="2000" dirty="0"/>
            </a:br>
            <a:r>
              <a:rPr sz="2000" dirty="0"/>
              <a:t/>
            </a:r>
            <a:br>
              <a:rPr sz="2000" dirty="0"/>
            </a:br>
            <a:r>
              <a:rPr lang="en-GB" sz="2400" b="1" strike="noStrike" spc="-1" dirty="0" smtClean="0">
                <a:solidFill>
                  <a:srgbClr val="4F6228"/>
                </a:solidFill>
                <a:latin typeface="Calibri"/>
              </a:rPr>
              <a:t>A new level of campaign</a:t>
            </a:r>
            <a:endParaRPr lang="en-GB" sz="2400" b="0" strike="noStrike" spc="-1" dirty="0">
              <a:latin typeface="Arial"/>
            </a:endParaRPr>
          </a:p>
        </p:txBody>
      </p:sp>
      <p:sp>
        <p:nvSpPr>
          <p:cNvPr id="227" name="PlaceHolder 2"/>
          <p:cNvSpPr>
            <a:spLocks noGrp="1"/>
          </p:cNvSpPr>
          <p:nvPr>
            <p:ph/>
          </p:nvPr>
        </p:nvSpPr>
        <p:spPr>
          <a:xfrm>
            <a:off x="457200" y="1052640"/>
            <a:ext cx="3250704" cy="5072400"/>
          </a:xfrm>
          <a:prstGeom prst="rect">
            <a:avLst/>
          </a:prstGeom>
          <a:noFill/>
          <a:ln w="0">
            <a:noFill/>
          </a:ln>
        </p:spPr>
        <p:txBody>
          <a:bodyPr lIns="90000" tIns="45000" rIns="90000" bIns="45000" anchor="t">
            <a:noAutofit/>
          </a:bodyPr>
          <a:lstStyle/>
          <a:p>
            <a:pPr marL="285840" indent="-285840">
              <a:lnSpc>
                <a:spcPct val="100000"/>
              </a:lnSpc>
              <a:spcBef>
                <a:spcPts val="1361"/>
              </a:spcBef>
              <a:buClr>
                <a:srgbClr val="000000"/>
              </a:buClr>
              <a:buFont typeface="Arial"/>
              <a:buChar char="•"/>
            </a:pPr>
            <a:r>
              <a:rPr lang="en-GB" sz="1800" b="0" strike="noStrike" spc="-1" dirty="0" smtClean="0">
                <a:solidFill>
                  <a:srgbClr val="000000"/>
                </a:solidFill>
                <a:latin typeface="Calibri"/>
              </a:rPr>
              <a:t>The New Towns Taskforce is expected to confirm the list of 12 sites in Spring 2026.</a:t>
            </a:r>
          </a:p>
          <a:p>
            <a:pPr marL="285840" indent="-285840">
              <a:lnSpc>
                <a:spcPct val="100000"/>
              </a:lnSpc>
              <a:spcBef>
                <a:spcPts val="1361"/>
              </a:spcBef>
              <a:buClr>
                <a:srgbClr val="000000"/>
              </a:buClr>
              <a:buFont typeface="Arial"/>
              <a:buChar char="•"/>
            </a:pPr>
            <a:r>
              <a:rPr lang="en-GB" spc="-1" dirty="0" smtClean="0">
                <a:solidFill>
                  <a:srgbClr val="000000"/>
                </a:solidFill>
                <a:latin typeface="Calibri"/>
              </a:rPr>
              <a:t>Enfield Council wants it. The Mayor of London wants it.  And the Government wants it.  But it’s the wrong location for a New Town!</a:t>
            </a:r>
            <a:endParaRPr lang="en-GB" sz="1800" b="0" strike="noStrike" spc="-1" dirty="0" smtClean="0">
              <a:solidFill>
                <a:srgbClr val="000000"/>
              </a:solidFill>
              <a:latin typeface="Calibri"/>
            </a:endParaRPr>
          </a:p>
          <a:p>
            <a:pPr marL="285840" indent="-285840">
              <a:lnSpc>
                <a:spcPct val="100000"/>
              </a:lnSpc>
              <a:spcBef>
                <a:spcPts val="1361"/>
              </a:spcBef>
              <a:buClr>
                <a:srgbClr val="000000"/>
              </a:buClr>
              <a:buFont typeface="Arial"/>
              <a:buChar char="•"/>
            </a:pPr>
            <a:r>
              <a:rPr lang="en-GB" spc="-1" dirty="0" smtClean="0">
                <a:solidFill>
                  <a:srgbClr val="000000"/>
                </a:solidFill>
                <a:latin typeface="Calibri"/>
              </a:rPr>
              <a:t>How do we stop this juggernaut and counter the argument that the homes are desperately needed?</a:t>
            </a:r>
            <a:endParaRPr lang="en-GB" sz="1800" b="0" strike="noStrike" spc="-1" dirty="0">
              <a:latin typeface="Arial"/>
            </a:endParaRPr>
          </a:p>
          <a:p>
            <a:pPr marL="285840" indent="-285840">
              <a:lnSpc>
                <a:spcPct val="100000"/>
              </a:lnSpc>
              <a:spcBef>
                <a:spcPts val="1361"/>
              </a:spcBef>
              <a:buClr>
                <a:srgbClr val="000000"/>
              </a:buClr>
              <a:buFont typeface="Arial"/>
              <a:buChar char="•"/>
            </a:pPr>
            <a:r>
              <a:rPr lang="en-GB" sz="1800" b="0" strike="noStrike" spc="-1" dirty="0" smtClean="0">
                <a:solidFill>
                  <a:srgbClr val="000000"/>
                </a:solidFill>
                <a:latin typeface="Calibri"/>
              </a:rPr>
              <a:t>Please share your ideas and contacts.  </a:t>
            </a:r>
            <a:r>
              <a:rPr lang="en-GB" sz="1600" b="1" strike="noStrike" spc="-1" dirty="0" smtClean="0">
                <a:solidFill>
                  <a:srgbClr val="0070C0"/>
                </a:solidFill>
                <a:latin typeface="Calibri"/>
                <a:hlinkClick r:id="rId2"/>
              </a:rPr>
              <a:t>enfieldroadwatch@gmail.com</a:t>
            </a:r>
            <a:endParaRPr lang="en-GB" sz="1600" b="1" strike="noStrike" spc="-1" dirty="0" smtClean="0">
              <a:solidFill>
                <a:srgbClr val="0070C0"/>
              </a:solidFill>
              <a:latin typeface="Calibri"/>
            </a:endParaRPr>
          </a:p>
          <a:p>
            <a:pPr marL="285840" indent="-285840">
              <a:lnSpc>
                <a:spcPct val="100000"/>
              </a:lnSpc>
              <a:spcBef>
                <a:spcPts val="1361"/>
              </a:spcBef>
              <a:buClr>
                <a:srgbClr val="000000"/>
              </a:buClr>
              <a:buFont typeface="Arial"/>
              <a:buChar char="•"/>
            </a:pPr>
            <a:endParaRPr lang="en-GB" sz="1600" b="0" strike="noStrike" spc="-1" dirty="0">
              <a:latin typeface="Arial"/>
            </a:endParaRPr>
          </a:p>
          <a:p>
            <a:pPr>
              <a:lnSpc>
                <a:spcPct val="100000"/>
              </a:lnSpc>
              <a:spcBef>
                <a:spcPts val="400"/>
              </a:spcBef>
              <a:buNone/>
              <a:tabLst>
                <a:tab pos="0" algn="l"/>
              </a:tabLst>
            </a:pPr>
            <a:endParaRPr lang="en-GB" sz="1800" b="0" strike="noStrike" spc="-1" dirty="0">
              <a:latin typeface="Arial"/>
            </a:endParaRPr>
          </a:p>
        </p:txBody>
      </p:sp>
      <p:pic>
        <p:nvPicPr>
          <p:cNvPr id="229" name="Picture 9"/>
          <p:cNvPicPr/>
          <p:nvPr/>
        </p:nvPicPr>
        <p:blipFill>
          <a:blip r:embed="rId3"/>
          <a:stretch/>
        </p:blipFill>
        <p:spPr>
          <a:xfrm>
            <a:off x="8541720" y="6095416"/>
            <a:ext cx="602280" cy="724320"/>
          </a:xfrm>
          <a:prstGeom prst="rect">
            <a:avLst/>
          </a:prstGeom>
          <a:ln w="0">
            <a:no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832012" y="692696"/>
            <a:ext cx="4876800" cy="25202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3114" y="3149721"/>
            <a:ext cx="4875697" cy="2945695"/>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4680"/>
            <a:ext cx="8228520" cy="1141920"/>
          </a:xfrm>
          <a:prstGeom prst="rect">
            <a:avLst/>
          </a:prstGeom>
          <a:noFill/>
          <a:ln w="0">
            <a:noFill/>
          </a:ln>
        </p:spPr>
        <p:txBody>
          <a:bodyPr lIns="0" tIns="0" rIns="0" bIns="0" anchor="ctr">
            <a:noAutofit/>
          </a:bodyPr>
          <a:lstStyle/>
          <a:p>
            <a:pPr algn="ctr">
              <a:lnSpc>
                <a:spcPct val="100000"/>
              </a:lnSpc>
              <a:buNone/>
            </a:pPr>
            <a:r>
              <a:rPr lang="en-GB" sz="4400" b="0" strike="noStrike" spc="-1">
                <a:solidFill>
                  <a:srgbClr val="3D4726"/>
                </a:solidFill>
                <a:latin typeface="Calibri"/>
              </a:rPr>
              <a:t>Questions?</a:t>
            </a:r>
            <a:endParaRPr lang="en-GB" sz="4400" b="0" strike="noStrike" spc="-1">
              <a:latin typeface="Arial"/>
            </a:endParaRPr>
          </a:p>
        </p:txBody>
      </p:sp>
      <p:pic>
        <p:nvPicPr>
          <p:cNvPr id="307" name="Content Placeholder 5"/>
          <p:cNvPicPr/>
          <p:nvPr/>
        </p:nvPicPr>
        <p:blipFill>
          <a:blip r:embed="rId2"/>
          <a:stretch/>
        </p:blipFill>
        <p:spPr>
          <a:xfrm>
            <a:off x="4899960" y="1440360"/>
            <a:ext cx="3227760" cy="2419560"/>
          </a:xfrm>
          <a:prstGeom prst="rect">
            <a:avLst/>
          </a:prstGeom>
          <a:ln w="0">
            <a:noFill/>
          </a:ln>
        </p:spPr>
      </p:pic>
      <p:pic>
        <p:nvPicPr>
          <p:cNvPr id="308" name="Picture 6"/>
          <p:cNvPicPr/>
          <p:nvPr/>
        </p:nvPicPr>
        <p:blipFill>
          <a:blip r:embed="rId3"/>
          <a:stretch/>
        </p:blipFill>
        <p:spPr>
          <a:xfrm>
            <a:off x="827640" y="3861000"/>
            <a:ext cx="3555000" cy="2665800"/>
          </a:xfrm>
          <a:prstGeom prst="rect">
            <a:avLst/>
          </a:prstGeom>
          <a:ln w="0">
            <a:noFill/>
          </a:ln>
        </p:spPr>
      </p:pic>
      <p:pic>
        <p:nvPicPr>
          <p:cNvPr id="309" name="Picture 7"/>
          <p:cNvPicPr/>
          <p:nvPr/>
        </p:nvPicPr>
        <p:blipFill>
          <a:blip r:embed="rId4"/>
          <a:stretch/>
        </p:blipFill>
        <p:spPr>
          <a:xfrm>
            <a:off x="4733280" y="4132440"/>
            <a:ext cx="3561120" cy="2369520"/>
          </a:xfrm>
          <a:prstGeom prst="rect">
            <a:avLst/>
          </a:prstGeom>
          <a:ln w="0">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40" y="1440360"/>
            <a:ext cx="3555000" cy="2250032"/>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3815</TotalTime>
  <Words>502</Words>
  <Application>Microsoft Office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Office Theme</vt:lpstr>
      <vt:lpstr>Office Theme</vt:lpstr>
      <vt:lpstr>Office Theme</vt:lpstr>
      <vt:lpstr> Smoke and Mirrors:  Enfield ‘new town’</vt:lpstr>
      <vt:lpstr>   What we’re fighting for</vt:lpstr>
      <vt:lpstr>   What we’re fighting for</vt:lpstr>
      <vt:lpstr>Enfield’s draft local plan is currently in its examination phase.  The areas in red show the Green Belt areas that the Council proposes for development, providing some 13,000 new homes.  The Inspector has yet to rule on whether these sites are ‘sound’.</vt:lpstr>
      <vt:lpstr>      The New Towns Taskforce Proposal</vt:lpstr>
      <vt:lpstr>      The New Towns Taskforce Report</vt:lpstr>
      <vt:lpstr>   A new level of campaign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Enfield’s Green Belt</dc:title>
  <dc:creator>OWNER</dc:creator>
  <cp:lastModifiedBy>OWNER</cp:lastModifiedBy>
  <cp:revision>86</cp:revision>
  <cp:lastPrinted>2025-02-24T19:04:56Z</cp:lastPrinted>
  <dcterms:created xsi:type="dcterms:W3CDTF">2025-02-19T17:39:03Z</dcterms:created>
  <dcterms:modified xsi:type="dcterms:W3CDTF">2025-11-08T16:43:16Z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22</vt:i4>
  </property>
</Properties>
</file>