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4" r:id="rId3"/>
    <p:sldId id="275" r:id="rId4"/>
    <p:sldId id="354" r:id="rId5"/>
    <p:sldId id="355" r:id="rId6"/>
    <p:sldId id="356" r:id="rId7"/>
    <p:sldId id="358" r:id="rId8"/>
    <p:sldId id="303" r:id="rId9"/>
    <p:sldId id="304" r:id="rId10"/>
    <p:sldId id="359" r:id="rId11"/>
    <p:sldId id="335" r:id="rId12"/>
    <p:sldId id="294" r:id="rId13"/>
    <p:sldId id="296" r:id="rId14"/>
    <p:sldId id="361" r:id="rId15"/>
    <p:sldId id="3429" r:id="rId16"/>
    <p:sldId id="3430" r:id="rId17"/>
    <p:sldId id="343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B7C0D5-F36F-4F25-A995-4F4FD8ADFCFB}">
          <p14:sldIdLst>
            <p14:sldId id="256"/>
            <p14:sldId id="274"/>
            <p14:sldId id="275"/>
            <p14:sldId id="354"/>
            <p14:sldId id="355"/>
            <p14:sldId id="356"/>
            <p14:sldId id="358"/>
          </p14:sldIdLst>
        </p14:section>
        <p14:section name="Untitled Section" id="{F8E3BE8C-74CB-4B3B-A4A6-2A93708BA136}">
          <p14:sldIdLst>
            <p14:sldId id="303"/>
            <p14:sldId id="304"/>
            <p14:sldId id="359"/>
            <p14:sldId id="335"/>
            <p14:sldId id="294"/>
            <p14:sldId id="296"/>
            <p14:sldId id="361"/>
            <p14:sldId id="3429"/>
            <p14:sldId id="3430"/>
            <p14:sldId id="34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a:srgbClr val="ACB7BC"/>
    <a:srgbClr val="CC99FF"/>
    <a:srgbClr val="101E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76F57-6350-4EB6-80BC-A5F9B4366C76}" type="datetimeFigureOut">
              <a:rPr lang="en-GB" smtClean="0"/>
              <a:t>19/03/2026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6C1D6A-4479-42A6-9940-5BA962FBD13C}" type="slidenum">
              <a:rPr lang="en-GB" smtClean="0"/>
              <a:t>‹#›</a:t>
            </a:fld>
            <a:endParaRPr lang="en-GB"/>
          </a:p>
        </p:txBody>
      </p:sp>
    </p:spTree>
    <p:extLst>
      <p:ext uri="{BB962C8B-B14F-4D97-AF65-F5344CB8AC3E}">
        <p14:creationId xmlns:p14="http://schemas.microsoft.com/office/powerpoint/2010/main" val="78335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801496"/>
          </a:xfrm>
        </p:spPr>
        <p:txBody>
          <a:bodyPr/>
          <a:lstStyle/>
          <a:p>
            <a:r>
              <a:rPr lang="en-GB" i="1" dirty="0"/>
              <a:t>Front Line</a:t>
            </a:r>
            <a:endParaRPr lang="en-GB" b="1" dirty="0"/>
          </a:p>
          <a:p>
            <a:r>
              <a:rPr lang="en-GB" sz="800" dirty="0"/>
              <a:t>The front-line operation is established and demonstrates a maturity in its execution. Roles are clear and the deployment shifts and beat patterns in place are appropriate and working well. Leave cover for the summer months may require additional resourcing or planning.</a:t>
            </a:r>
          </a:p>
          <a:p>
            <a:r>
              <a:rPr lang="en-GB" sz="800" dirty="0"/>
              <a:t> </a:t>
            </a:r>
          </a:p>
          <a:p>
            <a:r>
              <a:rPr lang="en-GB" sz="800" dirty="0"/>
              <a:t>The Control Room provides a valuable service to staff and providing exceptions and permissions throughout the town for those requiring specific access and parking permissions. </a:t>
            </a:r>
          </a:p>
          <a:p>
            <a:r>
              <a:rPr lang="en-GB" sz="800" dirty="0"/>
              <a:t> </a:t>
            </a:r>
          </a:p>
          <a:p>
            <a:r>
              <a:rPr lang="en-GB" sz="800" dirty="0"/>
              <a:t>Staff are well trained and supervised until at a satisfactory level for deployment. Front Line staff enjoy a good training regime including evidence gathering. Uniforms process was good, equipment was seen to be recent and appropriate. Welfare accommodation was good. The briefing process and performance management were seen to be done well. There is a process of managing staff activity and their welfare while on the beat; there are aspects here that could be formalised and recorded to provide assurance that standards are being maintained. [20].</a:t>
            </a:r>
          </a:p>
          <a:p>
            <a:r>
              <a:rPr lang="en-GB" sz="800" dirty="0"/>
              <a:t> </a:t>
            </a:r>
          </a:p>
          <a:p>
            <a:r>
              <a:rPr lang="en-GB" sz="800" dirty="0"/>
              <a:t>The service appears competent. It is achieving very good levels of productivity (1.54 ECNs per hour deployed- In an English city environment expect 1.1 PCNs per hour.) Also has a lower level of appeals and cancellations, indicating that Excess Charge Notices are being correctly and appropriately issued. Payment rates on Notices are higher than typical in England and complaints against staff very low by comparison. Signs and Lines were seen to have integrity  with street and were in good condition.</a:t>
            </a:r>
          </a:p>
          <a:p>
            <a:r>
              <a:rPr lang="en-GB" sz="800" dirty="0"/>
              <a:t> </a:t>
            </a:r>
          </a:p>
          <a:p>
            <a:r>
              <a:rPr lang="en-GB" sz="800" dirty="0"/>
              <a:t>The Beats are well defined and appropriate. Shift Coverage is well-established and understood by staff. The approach, rationale and timescales for rotating staff appears appropriate. The service is very effective in car parks and achieving a good level of compliance. On street there are indications that there is scope for more enforcement to achieve compliance levels to a desirable level of over 95%.The weekday arrangement appears suitable and two shifts provides a good fit of cover to need; the single shift on Saturday appears far less effective.</a:t>
            </a:r>
          </a:p>
          <a:p>
            <a:endParaRPr lang="en-GB" sz="800" dirty="0"/>
          </a:p>
          <a:p>
            <a:r>
              <a:rPr lang="en-GB" sz="800" dirty="0"/>
              <a:t>Sick levels - the underlying average is 5.1 days per year; we might expect 5-7 days/year</a:t>
            </a:r>
          </a:p>
          <a:p>
            <a:r>
              <a:rPr lang="en-GB" sz="800" dirty="0"/>
              <a:t>Appeals - In 2016, 19% of ECNs issued were appealed. This is lower than the typical range of 25% - 30% common in England. Cancellations due to officer error were at 1%; consistent with good practice elsewhere.</a:t>
            </a:r>
          </a:p>
          <a:p>
            <a:endParaRPr lang="en-GB" sz="800" dirty="0"/>
          </a:p>
          <a:p>
            <a:r>
              <a:rPr lang="en-GB" sz="800" dirty="0"/>
              <a:t>Recommendations </a:t>
            </a:r>
          </a:p>
          <a:p>
            <a:pPr marL="181240" indent="-181240">
              <a:buFont typeface="Arial" panose="020B0604020202020204" pitchFamily="34" charset="0"/>
              <a:buChar char="•"/>
            </a:pPr>
            <a:r>
              <a:rPr lang="en-GB" sz="800" dirty="0"/>
              <a:t>Confirm a set of Key Performance Indicators [23]</a:t>
            </a:r>
          </a:p>
          <a:p>
            <a:endParaRPr lang="en-GB" sz="800" dirty="0"/>
          </a:p>
          <a:p>
            <a:r>
              <a:rPr lang="en-GB" sz="800" dirty="0"/>
              <a:t>Recommendations that  include making more of technology:  Self service portal [38]; White list for permissions [19]; GPS and heat mapping [18]; Investigate option to use mobile CCTV (scan cars) [17]</a:t>
            </a:r>
          </a:p>
          <a:p>
            <a:endParaRPr lang="en-GB" sz="1100" dirty="0"/>
          </a:p>
          <a:p>
            <a:r>
              <a:rPr lang="en-GB" dirty="0"/>
              <a:t> </a:t>
            </a:r>
          </a:p>
          <a:p>
            <a:endParaRPr lang="en-GB" dirty="0"/>
          </a:p>
        </p:txBody>
      </p:sp>
      <p:sp>
        <p:nvSpPr>
          <p:cNvPr id="4" name="Slide Number Placeholder 3"/>
          <p:cNvSpPr>
            <a:spLocks noGrp="1"/>
          </p:cNvSpPr>
          <p:nvPr>
            <p:ph type="sldNum" sz="quarter" idx="10"/>
          </p:nvPr>
        </p:nvSpPr>
        <p:spPr/>
        <p:txBody>
          <a:bodyPr/>
          <a:lstStyle/>
          <a:p>
            <a:fld id="{1F08A2EE-A881-43DB-BD77-3892D563197C}" type="slidenum">
              <a:rPr lang="en-GB" smtClean="0"/>
              <a:t>13</a:t>
            </a:fld>
            <a:endParaRPr lang="en-GB"/>
          </a:p>
        </p:txBody>
      </p:sp>
    </p:spTree>
    <p:extLst>
      <p:ext uri="{BB962C8B-B14F-4D97-AF65-F5344CB8AC3E}">
        <p14:creationId xmlns:p14="http://schemas.microsoft.com/office/powerpoint/2010/main" val="11991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4FDE2-1507-09E6-31D9-C0312EC1B4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CA5499-9FDC-67A5-536C-05ACB682BD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A863C6-4A9D-EA2F-50C5-E2B81C1C12B9}"/>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5" name="Footer Placeholder 4">
            <a:extLst>
              <a:ext uri="{FF2B5EF4-FFF2-40B4-BE49-F238E27FC236}">
                <a16:creationId xmlns:a16="http://schemas.microsoft.com/office/drawing/2014/main" id="{1005CBCF-D0B2-CB2B-6841-BF70D290DA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6C936-A791-721E-7A5E-CE0AF7F96558}"/>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227827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C7862-EBA4-A82A-3ADB-B5EFC7B1BAC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9DA7A0-15E5-DF11-12AB-4C569DCFE8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7F23D3-627F-2657-0226-761010A2B4DB}"/>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5" name="Footer Placeholder 4">
            <a:extLst>
              <a:ext uri="{FF2B5EF4-FFF2-40B4-BE49-F238E27FC236}">
                <a16:creationId xmlns:a16="http://schemas.microsoft.com/office/drawing/2014/main" id="{48294F69-B219-4F9B-87BF-D43E220409E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B6AF31-F7DB-C487-C492-70F3ADA15903}"/>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2001256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EC54A2-A3AF-AB96-74FF-7852DA8790B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E22222-89DA-F1B5-405A-57E0A4B2F7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2B000A-D0EC-0361-82E1-95F39D3CCB55}"/>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5" name="Footer Placeholder 4">
            <a:extLst>
              <a:ext uri="{FF2B5EF4-FFF2-40B4-BE49-F238E27FC236}">
                <a16:creationId xmlns:a16="http://schemas.microsoft.com/office/drawing/2014/main" id="{A0755BDA-6BA5-59F1-8260-C1C8FD9D2E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276454-0798-B4A9-5B0A-414CAF390442}"/>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411035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AE4AF-28B9-3BBF-FD73-14F5D583BBA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68DCBE-0962-CAFB-16FD-52F67071A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7F3D9A-5C84-0325-559E-FEA5C14FE466}"/>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5" name="Footer Placeholder 4">
            <a:extLst>
              <a:ext uri="{FF2B5EF4-FFF2-40B4-BE49-F238E27FC236}">
                <a16:creationId xmlns:a16="http://schemas.microsoft.com/office/drawing/2014/main" id="{AA38EF4F-E108-C1CD-EB2C-5B0B4686A7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C6F906-0DA5-2B12-FF3B-2EBF962458D0}"/>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601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D1B1-9CBA-7364-6DCC-F84D7545DF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237FB0-F127-7D97-6FC4-E4130FD08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D6D33A-54B2-34C7-74E2-16CC1850ECA6}"/>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5" name="Footer Placeholder 4">
            <a:extLst>
              <a:ext uri="{FF2B5EF4-FFF2-40B4-BE49-F238E27FC236}">
                <a16:creationId xmlns:a16="http://schemas.microsoft.com/office/drawing/2014/main" id="{3553BC0F-3BF7-2C2F-9942-19477542F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2B4819-6B03-D96B-9EB8-8B521427339A}"/>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535255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89CC7-0528-6FB2-818E-467891B334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657112-75F3-BCD4-9F89-8A3F5ADD39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DAFFB2-C838-53C8-A578-628BFB0316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737F399-E735-DF90-93C0-5FBBD3D6408E}"/>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6" name="Footer Placeholder 5">
            <a:extLst>
              <a:ext uri="{FF2B5EF4-FFF2-40B4-BE49-F238E27FC236}">
                <a16:creationId xmlns:a16="http://schemas.microsoft.com/office/drawing/2014/main" id="{9D15AC5F-8D57-C9E0-15C5-E247134135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5A7A2B-F78A-5A4E-1396-B3EEFFA26E89}"/>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1440537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184E5-4B1B-7552-0541-B48E7215BC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7A870C-AE23-E78F-429B-4B9D496D2D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7CDC9A-EAB3-C11F-BD1C-6A4CC4AA7E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F1D300-A060-56BA-7B0E-A4686EBF41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EAF22B-20AF-CFC3-02CC-81B01942DE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C96C4A-7ACA-7D50-393E-78697250498B}"/>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8" name="Footer Placeholder 7">
            <a:extLst>
              <a:ext uri="{FF2B5EF4-FFF2-40B4-BE49-F238E27FC236}">
                <a16:creationId xmlns:a16="http://schemas.microsoft.com/office/drawing/2014/main" id="{A145A533-C948-7A83-118A-E64DCB00EE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171BDAD-6BB5-AD4D-3299-CD790F50D6CF}"/>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1752856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598F2-9FDB-D294-B179-A36C871A3A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C39BD7B-D36E-F396-70EB-E7387132E816}"/>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4" name="Footer Placeholder 3">
            <a:extLst>
              <a:ext uri="{FF2B5EF4-FFF2-40B4-BE49-F238E27FC236}">
                <a16:creationId xmlns:a16="http://schemas.microsoft.com/office/drawing/2014/main" id="{B5FC6073-7C14-4F0A-110A-609D7E66EAC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4A062FE-7220-5557-4E75-D90450C34F36}"/>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713424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6670FD-5FDC-E567-442F-27291E44F1C7}"/>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3" name="Footer Placeholder 2">
            <a:extLst>
              <a:ext uri="{FF2B5EF4-FFF2-40B4-BE49-F238E27FC236}">
                <a16:creationId xmlns:a16="http://schemas.microsoft.com/office/drawing/2014/main" id="{5B889F7D-8295-FEB8-F874-B05CE489125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1B4386-4E68-673D-F6C5-E35967ED265E}"/>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25517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D854-44E2-4DEE-D2FD-84FD4C28FE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912560-0ADF-B062-C010-0B47F5CE1A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5CD59C-8E14-B8FE-714C-E5BCE71F8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0B609-F9DC-EAEB-2971-CD3234252B11}"/>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6" name="Footer Placeholder 5">
            <a:extLst>
              <a:ext uri="{FF2B5EF4-FFF2-40B4-BE49-F238E27FC236}">
                <a16:creationId xmlns:a16="http://schemas.microsoft.com/office/drawing/2014/main" id="{5AE80465-88A2-5719-3B3E-514261668B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D5A18F-8B0E-2C5C-214E-511A30D753AF}"/>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175989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8C3C-6E85-B3F7-3964-E4CEEDDE1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FD991E2-33D0-D31A-A8E8-19549B3B4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5A18FFB-4B15-4355-F447-AA6090392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324FE-F00D-2A50-2B9C-84E2614FD041}"/>
              </a:ext>
            </a:extLst>
          </p:cNvPr>
          <p:cNvSpPr>
            <a:spLocks noGrp="1"/>
          </p:cNvSpPr>
          <p:nvPr>
            <p:ph type="dt" sz="half" idx="10"/>
          </p:nvPr>
        </p:nvSpPr>
        <p:spPr/>
        <p:txBody>
          <a:bodyPr/>
          <a:lstStyle/>
          <a:p>
            <a:fld id="{26BC5968-D370-4F4B-8ECD-ADF69FE86A64}" type="datetimeFigureOut">
              <a:rPr lang="en-GB" smtClean="0"/>
              <a:t>19/03/2026</a:t>
            </a:fld>
            <a:endParaRPr lang="en-GB"/>
          </a:p>
        </p:txBody>
      </p:sp>
      <p:sp>
        <p:nvSpPr>
          <p:cNvPr id="6" name="Footer Placeholder 5">
            <a:extLst>
              <a:ext uri="{FF2B5EF4-FFF2-40B4-BE49-F238E27FC236}">
                <a16:creationId xmlns:a16="http://schemas.microsoft.com/office/drawing/2014/main" id="{1B9ACC67-56F1-8484-4F8B-423712965B1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23F037-EBFF-4E5F-783C-462F9F3093D5}"/>
              </a:ext>
            </a:extLst>
          </p:cNvPr>
          <p:cNvSpPr>
            <a:spLocks noGrp="1"/>
          </p:cNvSpPr>
          <p:nvPr>
            <p:ph type="sldNum" sz="quarter" idx="12"/>
          </p:nvPr>
        </p:nvSpPr>
        <p:spPr/>
        <p:txBody>
          <a:bodyPr/>
          <a:lstStyle/>
          <a:p>
            <a:fld id="{C8CE2CB1-6910-4457-B97D-870B49AFB8FB}" type="slidenum">
              <a:rPr lang="en-GB" smtClean="0"/>
              <a:t>‹#›</a:t>
            </a:fld>
            <a:endParaRPr lang="en-GB"/>
          </a:p>
        </p:txBody>
      </p:sp>
    </p:spTree>
    <p:extLst>
      <p:ext uri="{BB962C8B-B14F-4D97-AF65-F5344CB8AC3E}">
        <p14:creationId xmlns:p14="http://schemas.microsoft.com/office/powerpoint/2010/main" val="126571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55805-AEB7-696E-561E-BBD9F55738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E14AB58-AD0C-01B3-99EA-73C89239C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EC3E8A-747D-1D97-B228-5DAE13550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BC5968-D370-4F4B-8ECD-ADF69FE86A64}" type="datetimeFigureOut">
              <a:rPr lang="en-GB" smtClean="0"/>
              <a:t>19/03/2026</a:t>
            </a:fld>
            <a:endParaRPr lang="en-GB"/>
          </a:p>
        </p:txBody>
      </p:sp>
      <p:sp>
        <p:nvSpPr>
          <p:cNvPr id="5" name="Footer Placeholder 4">
            <a:extLst>
              <a:ext uri="{FF2B5EF4-FFF2-40B4-BE49-F238E27FC236}">
                <a16:creationId xmlns:a16="http://schemas.microsoft.com/office/drawing/2014/main" id="{56520C2D-38E9-B6D8-36A9-8FA71C6304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BB12CF-2409-9875-EE2D-3DBF6FD8C9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CE2CB1-6910-4457-B97D-870B49AFB8FB}" type="slidenum">
              <a:rPr lang="en-GB" smtClean="0"/>
              <a:t>‹#›</a:t>
            </a:fld>
            <a:endParaRPr lang="en-GB"/>
          </a:p>
        </p:txBody>
      </p:sp>
    </p:spTree>
    <p:extLst>
      <p:ext uri="{BB962C8B-B14F-4D97-AF65-F5344CB8AC3E}">
        <p14:creationId xmlns:p14="http://schemas.microsoft.com/office/powerpoint/2010/main" val="891525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26B74F-733C-DEFD-3CD4-C986D048AA5C}"/>
              </a:ext>
            </a:extLst>
          </p:cNvPr>
          <p:cNvSpPr/>
          <p:nvPr/>
        </p:nvSpPr>
        <p:spPr>
          <a:xfrm>
            <a:off x="134224" y="201336"/>
            <a:ext cx="11895589" cy="1317071"/>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9AAE463-93BF-0791-C98D-E5322B42A761}"/>
              </a:ext>
            </a:extLst>
          </p:cNvPr>
          <p:cNvSpPr>
            <a:spLocks noGrp="1"/>
          </p:cNvSpPr>
          <p:nvPr>
            <p:ph type="ctrTitle"/>
          </p:nvPr>
        </p:nvSpPr>
        <p:spPr>
          <a:xfrm>
            <a:off x="1658224" y="2441196"/>
            <a:ext cx="9144000" cy="814766"/>
          </a:xfrm>
        </p:spPr>
        <p:txBody>
          <a:bodyPr>
            <a:normAutofit/>
          </a:bodyPr>
          <a:lstStyle/>
          <a:p>
            <a:r>
              <a:rPr lang="en-GB" sz="4800" dirty="0"/>
              <a:t>#3 The Hidden Costs of Free Parking</a:t>
            </a:r>
          </a:p>
        </p:txBody>
      </p:sp>
      <p:sp>
        <p:nvSpPr>
          <p:cNvPr id="3" name="Subtitle 2">
            <a:extLst>
              <a:ext uri="{FF2B5EF4-FFF2-40B4-BE49-F238E27FC236}">
                <a16:creationId xmlns:a16="http://schemas.microsoft.com/office/drawing/2014/main" id="{09E2A796-13E1-C191-213F-F8BAF3E138BE}"/>
              </a:ext>
            </a:extLst>
          </p:cNvPr>
          <p:cNvSpPr>
            <a:spLocks noGrp="1"/>
          </p:cNvSpPr>
          <p:nvPr>
            <p:ph type="subTitle" idx="1"/>
          </p:nvPr>
        </p:nvSpPr>
        <p:spPr/>
        <p:txBody>
          <a:bodyPr/>
          <a:lstStyle/>
          <a:p>
            <a:r>
              <a:rPr lang="en-GB" dirty="0"/>
              <a:t>19</a:t>
            </a:r>
            <a:r>
              <a:rPr lang="en-GB" baseline="30000" dirty="0"/>
              <a:t>th</a:t>
            </a:r>
            <a:r>
              <a:rPr lang="en-GB" dirty="0"/>
              <a:t> March 2026</a:t>
            </a:r>
          </a:p>
          <a:p>
            <a:r>
              <a:rPr lang="en-GB" dirty="0"/>
              <a:t>Andrew Potter</a:t>
            </a:r>
          </a:p>
        </p:txBody>
      </p:sp>
      <p:sp>
        <p:nvSpPr>
          <p:cNvPr id="4" name="TextBox 3">
            <a:extLst>
              <a:ext uri="{FF2B5EF4-FFF2-40B4-BE49-F238E27FC236}">
                <a16:creationId xmlns:a16="http://schemas.microsoft.com/office/drawing/2014/main" id="{5317AF25-F054-CC59-BD40-5D85AC30F68D}"/>
              </a:ext>
            </a:extLst>
          </p:cNvPr>
          <p:cNvSpPr txBox="1"/>
          <p:nvPr/>
        </p:nvSpPr>
        <p:spPr>
          <a:xfrm>
            <a:off x="3154260" y="320451"/>
            <a:ext cx="6274965" cy="902811"/>
          </a:xfrm>
          <a:prstGeom prst="rect">
            <a:avLst/>
          </a:prstGeom>
          <a:noFill/>
        </p:spPr>
        <p:txBody>
          <a:bodyPr wrap="square" rtlCol="0" anchor="ctr">
            <a:spAutoFit/>
          </a:bodyPr>
          <a:lstStyle/>
          <a:p>
            <a:pPr algn="ctr">
              <a:lnSpc>
                <a:spcPct val="150000"/>
              </a:lnSpc>
            </a:pPr>
            <a:r>
              <a:rPr lang="en-GB" sz="4000" dirty="0">
                <a:solidFill>
                  <a:srgbClr val="EEB500"/>
                </a:solidFill>
                <a:latin typeface="Franklin Gothic Demi Cond" panose="020B0706030402020204" pitchFamily="34" charset="0"/>
              </a:rPr>
              <a:t>Parking </a:t>
            </a:r>
            <a:r>
              <a:rPr lang="en-GB" sz="4000" dirty="0">
                <a:solidFill>
                  <a:schemeClr val="bg1"/>
                </a:solidFill>
                <a:latin typeface="Franklin Gothic Demi Cond" panose="020B0706030402020204" pitchFamily="34" charset="0"/>
              </a:rPr>
              <a:t>and </a:t>
            </a:r>
            <a:r>
              <a:rPr lang="en-GB" sz="4000" dirty="0">
                <a:solidFill>
                  <a:srgbClr val="EEB500"/>
                </a:solidFill>
                <a:latin typeface="Franklin Gothic Demi Cond" panose="020B0706030402020204" pitchFamily="34" charset="0"/>
              </a:rPr>
              <a:t>The</a:t>
            </a:r>
            <a:r>
              <a:rPr lang="en-GB" sz="4000" dirty="0">
                <a:solidFill>
                  <a:schemeClr val="bg1"/>
                </a:solidFill>
                <a:latin typeface="Franklin Gothic Demi Cond" panose="020B0706030402020204" pitchFamily="34" charset="0"/>
              </a:rPr>
              <a:t> </a:t>
            </a:r>
            <a:r>
              <a:rPr lang="en-GB" sz="4000" dirty="0">
                <a:solidFill>
                  <a:srgbClr val="EEB500"/>
                </a:solidFill>
                <a:latin typeface="Franklin Gothic Demi Cond" panose="020B0706030402020204" pitchFamily="34" charset="0"/>
              </a:rPr>
              <a:t>High Street</a:t>
            </a:r>
          </a:p>
        </p:txBody>
      </p:sp>
      <p:pic>
        <p:nvPicPr>
          <p:cNvPr id="7" name="Picture 6">
            <a:extLst>
              <a:ext uri="{FF2B5EF4-FFF2-40B4-BE49-F238E27FC236}">
                <a16:creationId xmlns:a16="http://schemas.microsoft.com/office/drawing/2014/main" id="{B3A7D2CD-B377-57AA-6231-EB7F504BD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151" y="5011358"/>
            <a:ext cx="1941734" cy="970377"/>
          </a:xfrm>
          <a:prstGeom prst="rect">
            <a:avLst/>
          </a:prstGeom>
        </p:spPr>
      </p:pic>
    </p:spTree>
    <p:extLst>
      <p:ext uri="{BB962C8B-B14F-4D97-AF65-F5344CB8AC3E}">
        <p14:creationId xmlns:p14="http://schemas.microsoft.com/office/powerpoint/2010/main" val="214082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958631-B9E5-7A42-81FE-2D32855919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197" y="5998267"/>
            <a:ext cx="1421206" cy="657851"/>
          </a:xfrm>
          <a:prstGeom prst="rect">
            <a:avLst/>
          </a:prstGeom>
        </p:spPr>
      </p:pic>
      <p:sp>
        <p:nvSpPr>
          <p:cNvPr id="2" name="Title 1">
            <a:extLst>
              <a:ext uri="{FF2B5EF4-FFF2-40B4-BE49-F238E27FC236}">
                <a16:creationId xmlns:a16="http://schemas.microsoft.com/office/drawing/2014/main" id="{064DB4C3-145A-AF51-5A7E-841E0DBE1EE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11A386C-0A33-DE86-3A0D-BC39517F4FFB}"/>
              </a:ext>
            </a:extLst>
          </p:cNvPr>
          <p:cNvSpPr>
            <a:spLocks noGrp="1"/>
          </p:cNvSpPr>
          <p:nvPr>
            <p:ph idx="1"/>
          </p:nvPr>
        </p:nvSpPr>
        <p:spPr/>
        <p:txBody>
          <a:bodyPr/>
          <a:lstStyle/>
          <a:p>
            <a:endParaRPr lang="en-GB" dirty="0"/>
          </a:p>
        </p:txBody>
      </p:sp>
      <p:grpSp>
        <p:nvGrpSpPr>
          <p:cNvPr id="7" name="Group 6">
            <a:extLst>
              <a:ext uri="{FF2B5EF4-FFF2-40B4-BE49-F238E27FC236}">
                <a16:creationId xmlns:a16="http://schemas.microsoft.com/office/drawing/2014/main" id="{32271D47-11F1-4326-9CC0-413F903C0686}"/>
              </a:ext>
            </a:extLst>
          </p:cNvPr>
          <p:cNvGrpSpPr/>
          <p:nvPr/>
        </p:nvGrpSpPr>
        <p:grpSpPr>
          <a:xfrm>
            <a:off x="1143418" y="462286"/>
            <a:ext cx="9522702" cy="5864906"/>
            <a:chOff x="1143418" y="462286"/>
            <a:chExt cx="9522702" cy="5864906"/>
          </a:xfrm>
        </p:grpSpPr>
        <p:pic>
          <p:nvPicPr>
            <p:cNvPr id="4" name="Picture 3">
              <a:extLst>
                <a:ext uri="{FF2B5EF4-FFF2-40B4-BE49-F238E27FC236}">
                  <a16:creationId xmlns:a16="http://schemas.microsoft.com/office/drawing/2014/main" id="{31D77B8F-1828-D573-848A-E2158F6F27DB}"/>
                </a:ext>
              </a:extLst>
            </p:cNvPr>
            <p:cNvPicPr>
              <a:picLocks noChangeAspect="1"/>
            </p:cNvPicPr>
            <p:nvPr/>
          </p:nvPicPr>
          <p:blipFill>
            <a:blip r:embed="rId3"/>
            <a:stretch>
              <a:fillRect/>
            </a:stretch>
          </p:blipFill>
          <p:spPr>
            <a:xfrm>
              <a:off x="1143418" y="462286"/>
              <a:ext cx="9522702" cy="5864906"/>
            </a:xfrm>
            <a:prstGeom prst="rect">
              <a:avLst/>
            </a:prstGeom>
          </p:spPr>
        </p:pic>
        <p:sp>
          <p:nvSpPr>
            <p:cNvPr id="6" name="Rectangle 5">
              <a:extLst>
                <a:ext uri="{FF2B5EF4-FFF2-40B4-BE49-F238E27FC236}">
                  <a16:creationId xmlns:a16="http://schemas.microsoft.com/office/drawing/2014/main" id="{85E7A18F-5956-FDD9-87F0-ACB3C944EC3E}"/>
                </a:ext>
              </a:extLst>
            </p:cNvPr>
            <p:cNvSpPr/>
            <p:nvPr/>
          </p:nvSpPr>
          <p:spPr>
            <a:xfrm>
              <a:off x="9891786" y="974823"/>
              <a:ext cx="498306" cy="50776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6527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E6E71-25F3-E16C-EF75-C89DFC598D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BF1FE-A781-33DB-4668-010CF1A87412}"/>
              </a:ext>
            </a:extLst>
          </p:cNvPr>
          <p:cNvSpPr>
            <a:spLocks noGrp="1"/>
          </p:cNvSpPr>
          <p:nvPr>
            <p:ph type="title"/>
          </p:nvPr>
        </p:nvSpPr>
        <p:spPr/>
        <p:txBody>
          <a:bodyPr/>
          <a:lstStyle/>
          <a:p>
            <a:r>
              <a:rPr lang="en-GB" dirty="0"/>
              <a:t>Modern Town Centre: Dwell not Turnover</a:t>
            </a:r>
          </a:p>
        </p:txBody>
      </p:sp>
      <p:pic>
        <p:nvPicPr>
          <p:cNvPr id="3" name="Picture 2">
            <a:extLst>
              <a:ext uri="{FF2B5EF4-FFF2-40B4-BE49-F238E27FC236}">
                <a16:creationId xmlns:a16="http://schemas.microsoft.com/office/drawing/2014/main" id="{00C2A921-E137-526C-226A-44729996D4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050924" y="1962778"/>
            <a:ext cx="3647751" cy="2376081"/>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BBE190B-357B-0B6B-E156-E25D91184D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6197" y="5998267"/>
            <a:ext cx="1421206" cy="657851"/>
          </a:xfrm>
          <a:prstGeom prst="rect">
            <a:avLst/>
          </a:prstGeom>
        </p:spPr>
      </p:pic>
      <p:sp>
        <p:nvSpPr>
          <p:cNvPr id="6" name="TextBox 5">
            <a:extLst>
              <a:ext uri="{FF2B5EF4-FFF2-40B4-BE49-F238E27FC236}">
                <a16:creationId xmlns:a16="http://schemas.microsoft.com/office/drawing/2014/main" id="{DD9721E3-1C35-693F-9AB0-FCE0FB048C64}"/>
              </a:ext>
            </a:extLst>
          </p:cNvPr>
          <p:cNvSpPr txBox="1"/>
          <p:nvPr/>
        </p:nvSpPr>
        <p:spPr>
          <a:xfrm>
            <a:off x="4777626" y="1892439"/>
            <a:ext cx="6995072" cy="2308324"/>
          </a:xfrm>
          <a:prstGeom prst="rect">
            <a:avLst/>
          </a:prstGeom>
          <a:noFill/>
        </p:spPr>
        <p:txBody>
          <a:bodyPr wrap="square" rtlCol="0">
            <a:spAutoFit/>
          </a:bodyPr>
          <a:lstStyle/>
          <a:p>
            <a:r>
              <a:rPr lang="en-GB" sz="2400" b="1" dirty="0"/>
              <a:t>Changing Shopping Habits - Food and beverage:</a:t>
            </a:r>
          </a:p>
          <a:p>
            <a:endParaRPr lang="en-GB" sz="2400" b="1" dirty="0"/>
          </a:p>
          <a:p>
            <a:pPr marL="285750" indent="-285750">
              <a:buFont typeface="Arial" panose="020B0604020202020204" pitchFamily="34" charset="0"/>
              <a:buChar char="•"/>
            </a:pPr>
            <a:r>
              <a:rPr lang="en-GB" sz="2400" dirty="0"/>
              <a:t>1% of floorspace at Brent Cross in the 1970s</a:t>
            </a:r>
          </a:p>
          <a:p>
            <a:pPr marL="285750" indent="-285750">
              <a:buFont typeface="Arial" panose="020B0604020202020204" pitchFamily="34" charset="0"/>
              <a:buChar char="•"/>
            </a:pPr>
            <a:r>
              <a:rPr lang="en-GB" sz="2400" dirty="0"/>
              <a:t>Low rent eaves at Lakeside (1980s)</a:t>
            </a:r>
          </a:p>
          <a:p>
            <a:pPr marL="285750" indent="-285750">
              <a:buFont typeface="Arial" panose="020B0604020202020204" pitchFamily="34" charset="0"/>
              <a:buChar char="•"/>
            </a:pPr>
            <a:r>
              <a:rPr lang="en-GB" sz="2400" dirty="0"/>
              <a:t>15-20% floorspace amongst higher retail – Westfield, Stratford (2011)</a:t>
            </a:r>
          </a:p>
        </p:txBody>
      </p:sp>
      <p:sp>
        <p:nvSpPr>
          <p:cNvPr id="7" name="TextBox 6">
            <a:extLst>
              <a:ext uri="{FF2B5EF4-FFF2-40B4-BE49-F238E27FC236}">
                <a16:creationId xmlns:a16="http://schemas.microsoft.com/office/drawing/2014/main" id="{152AD076-F7FC-CB93-9AE1-E22C7781BA06}"/>
              </a:ext>
            </a:extLst>
          </p:cNvPr>
          <p:cNvSpPr txBox="1"/>
          <p:nvPr/>
        </p:nvSpPr>
        <p:spPr>
          <a:xfrm>
            <a:off x="1050923" y="4722920"/>
            <a:ext cx="10515599" cy="1107996"/>
          </a:xfrm>
          <a:prstGeom prst="rect">
            <a:avLst/>
          </a:prstGeom>
          <a:noFill/>
        </p:spPr>
        <p:txBody>
          <a:bodyPr wrap="square" rtlCol="0">
            <a:spAutoFit/>
          </a:bodyPr>
          <a:lstStyle/>
          <a:p>
            <a:r>
              <a:rPr lang="en-GB" sz="2400" dirty="0"/>
              <a:t>Customers that stop and eat or drink as part of their shopping trip spend up to 48% more on their purchases.</a:t>
            </a:r>
          </a:p>
          <a:p>
            <a:r>
              <a:rPr lang="en-GB" dirty="0"/>
              <a:t>CACI 2015</a:t>
            </a:r>
          </a:p>
        </p:txBody>
      </p:sp>
    </p:spTree>
    <p:extLst>
      <p:ext uri="{BB962C8B-B14F-4D97-AF65-F5344CB8AC3E}">
        <p14:creationId xmlns:p14="http://schemas.microsoft.com/office/powerpoint/2010/main" val="263816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FE21-4202-23CC-CE3B-07AB35C4BFE6}"/>
              </a:ext>
            </a:extLst>
          </p:cNvPr>
          <p:cNvSpPr>
            <a:spLocks noGrp="1"/>
          </p:cNvSpPr>
          <p:nvPr>
            <p:ph type="title"/>
          </p:nvPr>
        </p:nvSpPr>
        <p:spPr/>
        <p:txBody>
          <a:bodyPr/>
          <a:lstStyle/>
          <a:p>
            <a:r>
              <a:rPr lang="en-GB" dirty="0"/>
              <a:t>Modern Town Centre: Dwell not Turnover</a:t>
            </a:r>
          </a:p>
        </p:txBody>
      </p:sp>
      <p:sp>
        <p:nvSpPr>
          <p:cNvPr id="7" name="TextBox 6">
            <a:extLst>
              <a:ext uri="{FF2B5EF4-FFF2-40B4-BE49-F238E27FC236}">
                <a16:creationId xmlns:a16="http://schemas.microsoft.com/office/drawing/2014/main" id="{F64101A8-58F9-B03A-F0CD-305E170AD759}"/>
              </a:ext>
            </a:extLst>
          </p:cNvPr>
          <p:cNvSpPr txBox="1"/>
          <p:nvPr/>
        </p:nvSpPr>
        <p:spPr>
          <a:xfrm>
            <a:off x="838200" y="4764839"/>
            <a:ext cx="9677997" cy="1569660"/>
          </a:xfrm>
          <a:prstGeom prst="rect">
            <a:avLst/>
          </a:prstGeom>
          <a:noFill/>
        </p:spPr>
        <p:txBody>
          <a:bodyPr wrap="square" rtlCol="0">
            <a:spAutoFit/>
          </a:bodyPr>
          <a:lstStyle/>
          <a:p>
            <a:r>
              <a:rPr lang="en-GB" dirty="0"/>
              <a:t>Each day visitor contributes over £50 to the local economy</a:t>
            </a:r>
          </a:p>
          <a:p>
            <a:r>
              <a:rPr lang="en-GB" sz="1200" dirty="0"/>
              <a:t>STEAM Tourism Economic Impacts 2023 Year in Review Summary </a:t>
            </a:r>
          </a:p>
          <a:p>
            <a:endParaRPr lang="en-GB" dirty="0"/>
          </a:p>
          <a:p>
            <a:r>
              <a:rPr lang="en-GB" sz="2400" dirty="0"/>
              <a:t>Those 330 additional hours would be worth around </a:t>
            </a:r>
            <a:r>
              <a:rPr lang="en-GB" sz="2400" b="1" dirty="0"/>
              <a:t>£1.6 million </a:t>
            </a:r>
            <a:r>
              <a:rPr lang="en-GB" sz="2400" dirty="0"/>
              <a:t>to the local economy per annum.</a:t>
            </a:r>
          </a:p>
        </p:txBody>
      </p:sp>
      <p:sp>
        <p:nvSpPr>
          <p:cNvPr id="10" name="TextBox 9">
            <a:extLst>
              <a:ext uri="{FF2B5EF4-FFF2-40B4-BE49-F238E27FC236}">
                <a16:creationId xmlns:a16="http://schemas.microsoft.com/office/drawing/2014/main" id="{9E978108-3572-1A68-3623-68B205783C69}"/>
              </a:ext>
            </a:extLst>
          </p:cNvPr>
          <p:cNvSpPr txBox="1"/>
          <p:nvPr/>
        </p:nvSpPr>
        <p:spPr>
          <a:xfrm>
            <a:off x="845050" y="1950491"/>
            <a:ext cx="10918779" cy="2554545"/>
          </a:xfrm>
          <a:prstGeom prst="rect">
            <a:avLst/>
          </a:prstGeom>
          <a:noFill/>
        </p:spPr>
        <p:txBody>
          <a:bodyPr wrap="square" rtlCol="0">
            <a:spAutoFit/>
          </a:bodyPr>
          <a:lstStyle/>
          <a:p>
            <a:r>
              <a:rPr lang="en-GB" sz="2000" b="1" dirty="0"/>
              <a:t>On Monday 18</a:t>
            </a:r>
            <a:r>
              <a:rPr lang="en-GB" sz="2000" b="1" baseline="30000" dirty="0"/>
              <a:t>th</a:t>
            </a:r>
            <a:r>
              <a:rPr lang="en-GB" sz="2000" b="1" dirty="0"/>
              <a:t> October 2024</a:t>
            </a:r>
          </a:p>
          <a:p>
            <a:pPr marL="285750" indent="-285750">
              <a:buFont typeface="Arial" panose="020B0604020202020204" pitchFamily="34" charset="0"/>
              <a:buChar char="•"/>
            </a:pPr>
            <a:r>
              <a:rPr lang="en-GB" sz="2000" dirty="0"/>
              <a:t>1,330 parking events in Market Place during the restricted period of 8-18.</a:t>
            </a:r>
          </a:p>
          <a:p>
            <a:pPr marL="285750" indent="-285750">
              <a:buFont typeface="Arial" panose="020B0604020202020204" pitchFamily="34" charset="0"/>
              <a:buChar char="•"/>
            </a:pPr>
            <a:r>
              <a:rPr lang="en-GB" sz="2000" dirty="0"/>
              <a:t>Only 16% of these paid to park for more than the free hour.</a:t>
            </a:r>
          </a:p>
          <a:p>
            <a:pPr marL="285750" indent="-285750">
              <a:buFont typeface="Arial" panose="020B0604020202020204" pitchFamily="34" charset="0"/>
              <a:buChar char="•"/>
            </a:pPr>
            <a:endParaRPr lang="en-GB" sz="2000" dirty="0"/>
          </a:p>
          <a:p>
            <a:r>
              <a:rPr lang="en-GB" sz="2000" b="1" dirty="0"/>
              <a:t>Alternative Behaviour</a:t>
            </a:r>
          </a:p>
          <a:p>
            <a:pPr marL="285750" indent="-285750">
              <a:buFont typeface="Arial" panose="020B0604020202020204" pitchFamily="34" charset="0"/>
              <a:buChar char="•"/>
            </a:pPr>
            <a:r>
              <a:rPr lang="en-GB" sz="2000" dirty="0"/>
              <a:t>At Millgate and </a:t>
            </a:r>
            <a:r>
              <a:rPr lang="en-GB" sz="2000" dirty="0" err="1"/>
              <a:t>Margave</a:t>
            </a:r>
            <a:r>
              <a:rPr lang="en-GB" sz="2000" dirty="0"/>
              <a:t>, 40% chose to stay for up to 2 hours</a:t>
            </a:r>
          </a:p>
          <a:p>
            <a:pPr marL="285750" indent="-285750">
              <a:buFont typeface="Arial" panose="020B0604020202020204" pitchFamily="34" charset="0"/>
              <a:buChar char="•"/>
            </a:pPr>
            <a:r>
              <a:rPr lang="en-GB" sz="2000" dirty="0"/>
              <a:t>Had Market Place seen 40% stay for 2 hours, that would translate into over </a:t>
            </a:r>
            <a:r>
              <a:rPr lang="en-GB" sz="2000" b="1" dirty="0"/>
              <a:t>330 </a:t>
            </a:r>
            <a:r>
              <a:rPr lang="en-GB" sz="2000" dirty="0"/>
              <a:t>additional hours spent in Thirsk. Every day.</a:t>
            </a:r>
          </a:p>
        </p:txBody>
      </p:sp>
      <p:pic>
        <p:nvPicPr>
          <p:cNvPr id="3" name="Picture 2">
            <a:extLst>
              <a:ext uri="{FF2B5EF4-FFF2-40B4-BE49-F238E27FC236}">
                <a16:creationId xmlns:a16="http://schemas.microsoft.com/office/drawing/2014/main" id="{D2FB04AB-904A-AD3E-1004-EF53265AA14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197" y="5998267"/>
            <a:ext cx="1421206" cy="657851"/>
          </a:xfrm>
          <a:prstGeom prst="rect">
            <a:avLst/>
          </a:prstGeom>
        </p:spPr>
      </p:pic>
    </p:spTree>
    <p:extLst>
      <p:ext uri="{BB962C8B-B14F-4D97-AF65-F5344CB8AC3E}">
        <p14:creationId xmlns:p14="http://schemas.microsoft.com/office/powerpoint/2010/main" val="140960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63589CFC-1D64-48EA-BC80-325B447A3394}"/>
              </a:ext>
            </a:extLst>
          </p:cNvPr>
          <p:cNvPicPr/>
          <p:nvPr/>
        </p:nvPicPr>
        <p:blipFill rotWithShape="1">
          <a:blip r:embed="rId3" cstate="email">
            <a:extLst>
              <a:ext uri="{28A0092B-C50C-407E-A947-70E740481C1C}">
                <a14:useLocalDpi xmlns:a14="http://schemas.microsoft.com/office/drawing/2010/main"/>
              </a:ext>
            </a:extLst>
          </a:blip>
          <a:srcRect l="11343"/>
          <a:stretch/>
        </p:blipFill>
        <p:spPr bwMode="auto">
          <a:xfrm>
            <a:off x="689531" y="1421516"/>
            <a:ext cx="7064448" cy="4766940"/>
          </a:xfrm>
          <a:prstGeom prst="rect">
            <a:avLst/>
          </a:prstGeom>
          <a:noFill/>
        </p:spPr>
      </p:pic>
      <p:grpSp>
        <p:nvGrpSpPr>
          <p:cNvPr id="23" name="Group 22">
            <a:extLst>
              <a:ext uri="{FF2B5EF4-FFF2-40B4-BE49-F238E27FC236}">
                <a16:creationId xmlns:a16="http://schemas.microsoft.com/office/drawing/2014/main" id="{3B0BE961-1D75-48F5-A0BF-CDB52A38A1A9}"/>
              </a:ext>
            </a:extLst>
          </p:cNvPr>
          <p:cNvGrpSpPr/>
          <p:nvPr/>
        </p:nvGrpSpPr>
        <p:grpSpPr>
          <a:xfrm>
            <a:off x="9978570" y="514330"/>
            <a:ext cx="1639825" cy="1793442"/>
            <a:chOff x="9743507" y="1068512"/>
            <a:chExt cx="1496422" cy="2051652"/>
          </a:xfrm>
        </p:grpSpPr>
        <p:pic>
          <p:nvPicPr>
            <p:cNvPr id="24" name="Picture 23">
              <a:extLst>
                <a:ext uri="{FF2B5EF4-FFF2-40B4-BE49-F238E27FC236}">
                  <a16:creationId xmlns:a16="http://schemas.microsoft.com/office/drawing/2014/main" id="{908605B3-AA78-47F8-8357-784230A5CE2C}"/>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artisticCutout numberOfShades="5"/>
                      </a14:imgEffect>
                    </a14:imgLayer>
                  </a14:imgProps>
                </a:ext>
                <a:ext uri="{28A0092B-C50C-407E-A947-70E740481C1C}">
                  <a14:useLocalDpi xmlns:a14="http://schemas.microsoft.com/office/drawing/2010/main"/>
                </a:ext>
              </a:extLst>
            </a:blip>
            <a:srcRect/>
            <a:stretch/>
          </p:blipFill>
          <p:spPr>
            <a:xfrm>
              <a:off x="9743507" y="1068512"/>
              <a:ext cx="1496422" cy="2051652"/>
            </a:xfrm>
            <a:prstGeom prst="rect">
              <a:avLst/>
            </a:prstGeom>
            <a:ln>
              <a:solidFill>
                <a:schemeClr val="tx1"/>
              </a:solidFill>
            </a:ln>
          </p:spPr>
        </p:pic>
        <p:sp>
          <p:nvSpPr>
            <p:cNvPr id="25" name="TextBox 24">
              <a:extLst>
                <a:ext uri="{FF2B5EF4-FFF2-40B4-BE49-F238E27FC236}">
                  <a16:creationId xmlns:a16="http://schemas.microsoft.com/office/drawing/2014/main" id="{CB3D9ECE-6F28-40EA-9927-B2232CC13371}"/>
                </a:ext>
              </a:extLst>
            </p:cNvPr>
            <p:cNvSpPr txBox="1"/>
            <p:nvPr/>
          </p:nvSpPr>
          <p:spPr>
            <a:xfrm>
              <a:off x="9743507" y="2729958"/>
              <a:ext cx="1435949" cy="307777"/>
            </a:xfrm>
            <a:prstGeom prst="rect">
              <a:avLst/>
            </a:prstGeom>
            <a:noFill/>
          </p:spPr>
          <p:txBody>
            <a:bodyPr wrap="square" rtlCol="0">
              <a:spAutoFit/>
            </a:bodyPr>
            <a:lstStyle/>
            <a:p>
              <a:pPr algn="ctr"/>
              <a:r>
                <a:rPr lang="en-GB" sz="1400" dirty="0">
                  <a:solidFill>
                    <a:schemeClr val="bg1"/>
                  </a:solidFill>
                </a:rPr>
                <a:t>Malton</a:t>
              </a:r>
            </a:p>
          </p:txBody>
        </p:sp>
      </p:grpSp>
      <p:sp>
        <p:nvSpPr>
          <p:cNvPr id="2" name="Title 1">
            <a:extLst>
              <a:ext uri="{FF2B5EF4-FFF2-40B4-BE49-F238E27FC236}">
                <a16:creationId xmlns:a16="http://schemas.microsoft.com/office/drawing/2014/main" id="{74F59EBD-BBC4-4BAB-BD03-36900024B66B}"/>
              </a:ext>
            </a:extLst>
          </p:cNvPr>
          <p:cNvSpPr>
            <a:spLocks noGrp="1"/>
          </p:cNvSpPr>
          <p:nvPr>
            <p:ph type="title"/>
          </p:nvPr>
        </p:nvSpPr>
        <p:spPr>
          <a:xfrm>
            <a:off x="827758" y="587588"/>
            <a:ext cx="5841556" cy="619884"/>
          </a:xfrm>
        </p:spPr>
        <p:txBody>
          <a:bodyPr>
            <a:normAutofit/>
          </a:bodyPr>
          <a:lstStyle/>
          <a:p>
            <a:r>
              <a:rPr lang="en-GB" dirty="0"/>
              <a:t>Other Evidence of this - Malton</a:t>
            </a:r>
          </a:p>
        </p:txBody>
      </p:sp>
      <p:sp>
        <p:nvSpPr>
          <p:cNvPr id="12" name="Title 1">
            <a:extLst>
              <a:ext uri="{FF2B5EF4-FFF2-40B4-BE49-F238E27FC236}">
                <a16:creationId xmlns:a16="http://schemas.microsoft.com/office/drawing/2014/main" id="{DD3EE5D1-6CA0-43A0-91FD-39790B03FA10}"/>
              </a:ext>
            </a:extLst>
          </p:cNvPr>
          <p:cNvSpPr txBox="1">
            <a:spLocks/>
          </p:cNvSpPr>
          <p:nvPr/>
        </p:nvSpPr>
        <p:spPr>
          <a:xfrm>
            <a:off x="1117143" y="5919956"/>
            <a:ext cx="4310300" cy="288471"/>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GB" dirty="0"/>
              <a:t>Parking Perspectives Survey 2019</a:t>
            </a:r>
          </a:p>
        </p:txBody>
      </p:sp>
      <p:sp>
        <p:nvSpPr>
          <p:cNvPr id="3" name="Slide Number Placeholder 2">
            <a:extLst>
              <a:ext uri="{FF2B5EF4-FFF2-40B4-BE49-F238E27FC236}">
                <a16:creationId xmlns:a16="http://schemas.microsoft.com/office/drawing/2014/main" id="{03DC3EF8-FE18-4C81-AFCD-D42184B20664}"/>
              </a:ext>
            </a:extLst>
          </p:cNvPr>
          <p:cNvSpPr>
            <a:spLocks noGrp="1"/>
          </p:cNvSpPr>
          <p:nvPr>
            <p:ph type="sldNum" sz="quarter" idx="12"/>
          </p:nvPr>
        </p:nvSpPr>
        <p:spPr/>
        <p:txBody>
          <a:bodyPr/>
          <a:lstStyle/>
          <a:p>
            <a:fld id="{3F4AC891-9AF6-43C0-93A0-327F1B7F6A4D}" type="slidenum">
              <a:rPr lang="en-GB" smtClean="0"/>
              <a:t>13</a:t>
            </a:fld>
            <a:endParaRPr lang="en-GB"/>
          </a:p>
        </p:txBody>
      </p:sp>
      <p:sp>
        <p:nvSpPr>
          <p:cNvPr id="4" name="Text Placeholder 3">
            <a:extLst>
              <a:ext uri="{FF2B5EF4-FFF2-40B4-BE49-F238E27FC236}">
                <a16:creationId xmlns:a16="http://schemas.microsoft.com/office/drawing/2014/main" id="{2EECF5F4-C812-4A1C-B19D-59C24D865605}"/>
              </a:ext>
            </a:extLst>
          </p:cNvPr>
          <p:cNvSpPr>
            <a:spLocks noGrp="1"/>
          </p:cNvSpPr>
          <p:nvPr>
            <p:ph type="body" sz="half" idx="2"/>
          </p:nvPr>
        </p:nvSpPr>
        <p:spPr>
          <a:xfrm>
            <a:off x="1182458" y="6188456"/>
            <a:ext cx="885932" cy="350456"/>
          </a:xfrm>
        </p:spPr>
        <p:txBody>
          <a:bodyPr>
            <a:noAutofit/>
          </a:bodyPr>
          <a:lstStyle/>
          <a:p>
            <a:r>
              <a:rPr lang="en-GB" i="1" dirty="0">
                <a:solidFill>
                  <a:schemeClr val="tx1">
                    <a:lumMod val="65000"/>
                    <a:lumOff val="35000"/>
                  </a:schemeClr>
                </a:solidFill>
              </a:rPr>
              <a:t>n = 135</a:t>
            </a:r>
          </a:p>
        </p:txBody>
      </p:sp>
      <p:pic>
        <p:nvPicPr>
          <p:cNvPr id="7" name="Picture 6">
            <a:extLst>
              <a:ext uri="{FF2B5EF4-FFF2-40B4-BE49-F238E27FC236}">
                <a16:creationId xmlns:a16="http://schemas.microsoft.com/office/drawing/2014/main" id="{1FAB6341-C6E3-80D1-BBC4-619EF7BBAC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16197" y="5998267"/>
            <a:ext cx="1421206" cy="657851"/>
          </a:xfrm>
          <a:prstGeom prst="rect">
            <a:avLst/>
          </a:prstGeom>
        </p:spPr>
      </p:pic>
    </p:spTree>
    <p:extLst>
      <p:ext uri="{BB962C8B-B14F-4D97-AF65-F5344CB8AC3E}">
        <p14:creationId xmlns:p14="http://schemas.microsoft.com/office/powerpoint/2010/main" val="1222072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ales with the same balance. Libra in balance isolated on white background. Vector illustration Scales with the same balance. Libra in balance isolated on white background. Vector illustration. scale stock illustrations">
            <a:extLst>
              <a:ext uri="{FF2B5EF4-FFF2-40B4-BE49-F238E27FC236}">
                <a16:creationId xmlns:a16="http://schemas.microsoft.com/office/drawing/2014/main" id="{ABE5138A-F3A1-9749-663D-27A1DE6DB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500" y="1976671"/>
            <a:ext cx="8859196" cy="510996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1F7CC7-0EBE-8AFF-8B5E-DAAC6A33902C}"/>
              </a:ext>
            </a:extLst>
          </p:cNvPr>
          <p:cNvSpPr>
            <a:spLocks noGrp="1"/>
          </p:cNvSpPr>
          <p:nvPr>
            <p:ph type="title"/>
          </p:nvPr>
        </p:nvSpPr>
        <p:spPr/>
        <p:txBody>
          <a:bodyPr/>
          <a:lstStyle/>
          <a:p>
            <a:r>
              <a:rPr lang="en-GB" dirty="0"/>
              <a:t>Concluding Thoughts</a:t>
            </a:r>
          </a:p>
        </p:txBody>
      </p:sp>
      <p:sp>
        <p:nvSpPr>
          <p:cNvPr id="3" name="Content Placeholder 2">
            <a:extLst>
              <a:ext uri="{FF2B5EF4-FFF2-40B4-BE49-F238E27FC236}">
                <a16:creationId xmlns:a16="http://schemas.microsoft.com/office/drawing/2014/main" id="{410ED83C-46F1-E52F-0F33-CEDF6CE10593}"/>
              </a:ext>
            </a:extLst>
          </p:cNvPr>
          <p:cNvSpPr>
            <a:spLocks noGrp="1"/>
          </p:cNvSpPr>
          <p:nvPr>
            <p:ph idx="1"/>
          </p:nvPr>
        </p:nvSpPr>
        <p:spPr>
          <a:xfrm>
            <a:off x="2344452" y="2724190"/>
            <a:ext cx="2873829" cy="1530961"/>
          </a:xfrm>
          <a:solidFill>
            <a:schemeClr val="accent4">
              <a:lumMod val="60000"/>
              <a:lumOff val="40000"/>
            </a:schemeClr>
          </a:solidFill>
          <a:ln>
            <a:solidFill>
              <a:srgbClr val="002060"/>
            </a:solidFill>
          </a:ln>
        </p:spPr>
        <p:txBody>
          <a:bodyPr/>
          <a:lstStyle/>
          <a:p>
            <a:pPr marL="0" indent="0" algn="ctr">
              <a:buNone/>
            </a:pPr>
            <a:r>
              <a:rPr lang="en-GB" dirty="0"/>
              <a:t>Free Parking attracts users to the destination</a:t>
            </a:r>
          </a:p>
        </p:txBody>
      </p:sp>
      <p:sp>
        <p:nvSpPr>
          <p:cNvPr id="4" name="Content Placeholder 2">
            <a:extLst>
              <a:ext uri="{FF2B5EF4-FFF2-40B4-BE49-F238E27FC236}">
                <a16:creationId xmlns:a16="http://schemas.microsoft.com/office/drawing/2014/main" id="{176A0C28-BE6F-0C7A-599A-3DF4F8BC224B}"/>
              </a:ext>
            </a:extLst>
          </p:cNvPr>
          <p:cNvSpPr txBox="1">
            <a:spLocks/>
          </p:cNvSpPr>
          <p:nvPr/>
        </p:nvSpPr>
        <p:spPr>
          <a:xfrm>
            <a:off x="6724532" y="1690688"/>
            <a:ext cx="2804728" cy="2564463"/>
          </a:xfrm>
          <a:prstGeom prst="rect">
            <a:avLst/>
          </a:prstGeom>
          <a:solidFill>
            <a:schemeClr val="accent2">
              <a:lumMod val="60000"/>
              <a:lumOff val="40000"/>
            </a:schemeClr>
          </a:solidFill>
          <a:ln>
            <a:solidFill>
              <a:srgbClr val="002060"/>
            </a:solidFill>
          </a:ln>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GB" dirty="0"/>
              <a:t>Free Parking needs time limits</a:t>
            </a:r>
          </a:p>
          <a:p>
            <a:pPr algn="ctr"/>
            <a:r>
              <a:rPr lang="en-GB" dirty="0"/>
              <a:t>Time limits can lead to lost retail revenue</a:t>
            </a:r>
          </a:p>
        </p:txBody>
      </p:sp>
    </p:spTree>
    <p:extLst>
      <p:ext uri="{BB962C8B-B14F-4D97-AF65-F5344CB8AC3E}">
        <p14:creationId xmlns:p14="http://schemas.microsoft.com/office/powerpoint/2010/main" val="113943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61DAE-8736-E81F-E8BF-15EFF16C0731}"/>
              </a:ext>
            </a:extLst>
          </p:cNvPr>
          <p:cNvSpPr>
            <a:spLocks noGrp="1"/>
          </p:cNvSpPr>
          <p:nvPr>
            <p:ph type="title"/>
          </p:nvPr>
        </p:nvSpPr>
        <p:spPr/>
        <p:txBody>
          <a:bodyPr/>
          <a:lstStyle/>
          <a:p>
            <a:r>
              <a:rPr lang="en-GB" dirty="0"/>
              <a:t>Studies in the series</a:t>
            </a:r>
          </a:p>
        </p:txBody>
      </p:sp>
      <p:sp>
        <p:nvSpPr>
          <p:cNvPr id="3" name="Content Placeholder 2">
            <a:extLst>
              <a:ext uri="{FF2B5EF4-FFF2-40B4-BE49-F238E27FC236}">
                <a16:creationId xmlns:a16="http://schemas.microsoft.com/office/drawing/2014/main" id="{C77FEB86-54B6-2432-4B54-B8338516B7E2}"/>
              </a:ext>
            </a:extLst>
          </p:cNvPr>
          <p:cNvSpPr>
            <a:spLocks noGrp="1"/>
          </p:cNvSpPr>
          <p:nvPr>
            <p:ph idx="1"/>
          </p:nvPr>
        </p:nvSpPr>
        <p:spPr>
          <a:xfrm>
            <a:off x="5410899" y="1668809"/>
            <a:ext cx="6437153" cy="4351338"/>
          </a:xfrm>
        </p:spPr>
        <p:txBody>
          <a:bodyPr/>
          <a:lstStyle/>
          <a:p>
            <a:pPr marL="0" indent="0">
              <a:buNone/>
            </a:pPr>
            <a:endParaRPr lang="en-GB" dirty="0"/>
          </a:p>
          <a:p>
            <a:pPr marL="514350" indent="-514350">
              <a:buFont typeface="+mj-lt"/>
              <a:buAutoNum type="arabicPeriod"/>
            </a:pPr>
            <a:r>
              <a:rPr lang="en-GB" dirty="0"/>
              <a:t>Parking Charges and Internet Shopping</a:t>
            </a:r>
          </a:p>
          <a:p>
            <a:pPr marL="514350" indent="-514350">
              <a:buFont typeface="+mj-lt"/>
              <a:buAutoNum type="arabicPeriod"/>
            </a:pPr>
            <a:r>
              <a:rPr lang="en-GB" dirty="0"/>
              <a:t>Rayleigh Trials</a:t>
            </a:r>
          </a:p>
          <a:p>
            <a:pPr marL="514350" indent="-514350">
              <a:buFont typeface="+mj-lt"/>
              <a:buAutoNum type="arabicPeriod"/>
            </a:pPr>
            <a:r>
              <a:rPr lang="en-GB" b="1" dirty="0">
                <a:solidFill>
                  <a:schemeClr val="accent1">
                    <a:lumMod val="60000"/>
                    <a:lumOff val="40000"/>
                  </a:schemeClr>
                </a:solidFill>
              </a:rPr>
              <a:t>The Hidden Costs of Free Parking</a:t>
            </a:r>
          </a:p>
          <a:p>
            <a:pPr marL="514350" indent="-514350">
              <a:buFont typeface="+mj-lt"/>
              <a:buAutoNum type="arabicPeriod"/>
            </a:pPr>
            <a:r>
              <a:rPr lang="en-GB" dirty="0"/>
              <a:t>The Lure of Free Parking</a:t>
            </a:r>
          </a:p>
          <a:p>
            <a:pPr marL="514350" indent="-514350">
              <a:buFont typeface="+mj-lt"/>
              <a:buAutoNum type="arabicPeriod"/>
            </a:pPr>
            <a:r>
              <a:rPr lang="en-GB" dirty="0"/>
              <a:t>Still, Tills are Ringing </a:t>
            </a:r>
          </a:p>
        </p:txBody>
      </p:sp>
      <p:pic>
        <p:nvPicPr>
          <p:cNvPr id="6" name="Picture 5">
            <a:extLst>
              <a:ext uri="{FF2B5EF4-FFF2-40B4-BE49-F238E27FC236}">
                <a16:creationId xmlns:a16="http://schemas.microsoft.com/office/drawing/2014/main" id="{C637EC2B-763C-83F8-2A4F-3660B8A062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197" y="5998267"/>
            <a:ext cx="1421206" cy="657851"/>
          </a:xfrm>
          <a:prstGeom prst="rect">
            <a:avLst/>
          </a:prstGeom>
        </p:spPr>
      </p:pic>
      <p:sp>
        <p:nvSpPr>
          <p:cNvPr id="4" name="Rectangle 3">
            <a:extLst>
              <a:ext uri="{FF2B5EF4-FFF2-40B4-BE49-F238E27FC236}">
                <a16:creationId xmlns:a16="http://schemas.microsoft.com/office/drawing/2014/main" id="{201C3719-2973-0453-B649-EC6A51C7E8A3}"/>
              </a:ext>
            </a:extLst>
          </p:cNvPr>
          <p:cNvSpPr/>
          <p:nvPr/>
        </p:nvSpPr>
        <p:spPr>
          <a:xfrm>
            <a:off x="134224" y="201336"/>
            <a:ext cx="11895589" cy="1317071"/>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10A69C6-117B-6577-303E-8975F4945FA2}"/>
              </a:ext>
            </a:extLst>
          </p:cNvPr>
          <p:cNvSpPr txBox="1"/>
          <p:nvPr/>
        </p:nvSpPr>
        <p:spPr>
          <a:xfrm>
            <a:off x="3154260" y="320451"/>
            <a:ext cx="6274965" cy="902811"/>
          </a:xfrm>
          <a:prstGeom prst="rect">
            <a:avLst/>
          </a:prstGeom>
          <a:noFill/>
        </p:spPr>
        <p:txBody>
          <a:bodyPr wrap="square" rtlCol="0" anchor="ctr">
            <a:spAutoFit/>
          </a:bodyPr>
          <a:lstStyle/>
          <a:p>
            <a:pPr algn="ctr">
              <a:lnSpc>
                <a:spcPct val="150000"/>
              </a:lnSpc>
            </a:pPr>
            <a:r>
              <a:rPr lang="en-GB" sz="4000" dirty="0">
                <a:solidFill>
                  <a:srgbClr val="EEB500"/>
                </a:solidFill>
                <a:latin typeface="Franklin Gothic Demi Cond" panose="020B0706030402020204" pitchFamily="34" charset="0"/>
              </a:rPr>
              <a:t>Parking </a:t>
            </a:r>
            <a:r>
              <a:rPr lang="en-GB" sz="4000" dirty="0">
                <a:solidFill>
                  <a:schemeClr val="bg1"/>
                </a:solidFill>
                <a:latin typeface="Franklin Gothic Demi Cond" panose="020B0706030402020204" pitchFamily="34" charset="0"/>
              </a:rPr>
              <a:t>and </a:t>
            </a:r>
            <a:r>
              <a:rPr lang="en-GB" sz="4000" dirty="0">
                <a:solidFill>
                  <a:srgbClr val="EEB500"/>
                </a:solidFill>
                <a:latin typeface="Franklin Gothic Demi Cond" panose="020B0706030402020204" pitchFamily="34" charset="0"/>
              </a:rPr>
              <a:t>The</a:t>
            </a:r>
            <a:r>
              <a:rPr lang="en-GB" sz="4000" dirty="0">
                <a:solidFill>
                  <a:schemeClr val="bg1"/>
                </a:solidFill>
                <a:latin typeface="Franklin Gothic Demi Cond" panose="020B0706030402020204" pitchFamily="34" charset="0"/>
              </a:rPr>
              <a:t> </a:t>
            </a:r>
            <a:r>
              <a:rPr lang="en-GB" sz="4000" dirty="0">
                <a:solidFill>
                  <a:srgbClr val="EEB500"/>
                </a:solidFill>
                <a:latin typeface="Franklin Gothic Demi Cond" panose="020B0706030402020204" pitchFamily="34" charset="0"/>
              </a:rPr>
              <a:t>High Street</a:t>
            </a:r>
          </a:p>
        </p:txBody>
      </p:sp>
      <p:pic>
        <p:nvPicPr>
          <p:cNvPr id="5" name="Picture 4">
            <a:extLst>
              <a:ext uri="{FF2B5EF4-FFF2-40B4-BE49-F238E27FC236}">
                <a16:creationId xmlns:a16="http://schemas.microsoft.com/office/drawing/2014/main" id="{E8FD4E32-98D9-44F7-117F-D4D198B46FD6}"/>
              </a:ext>
            </a:extLst>
          </p:cNvPr>
          <p:cNvPicPr>
            <a:picLocks noChangeAspect="1"/>
          </p:cNvPicPr>
          <p:nvPr/>
        </p:nvPicPr>
        <p:blipFill>
          <a:blip r:embed="rId3"/>
          <a:srcRect b="600"/>
          <a:stretch>
            <a:fillRect/>
          </a:stretch>
        </p:blipFill>
        <p:spPr>
          <a:xfrm>
            <a:off x="443916" y="1387051"/>
            <a:ext cx="4144862" cy="3980359"/>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206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7103D-81F9-53BF-601B-1693C0E6EE6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94BEECC-3FDD-02CF-F505-3C27AC5FDE65}"/>
              </a:ext>
            </a:extLst>
          </p:cNvPr>
          <p:cNvSpPr/>
          <p:nvPr/>
        </p:nvSpPr>
        <p:spPr>
          <a:xfrm>
            <a:off x="134224" y="201336"/>
            <a:ext cx="11895589" cy="1317071"/>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793447AB-23F0-6A2C-D343-054AEFDCF87D}"/>
              </a:ext>
            </a:extLst>
          </p:cNvPr>
          <p:cNvSpPr txBox="1"/>
          <p:nvPr/>
        </p:nvSpPr>
        <p:spPr>
          <a:xfrm>
            <a:off x="3154260" y="320451"/>
            <a:ext cx="6274965" cy="902811"/>
          </a:xfrm>
          <a:prstGeom prst="rect">
            <a:avLst/>
          </a:prstGeom>
          <a:noFill/>
        </p:spPr>
        <p:txBody>
          <a:bodyPr wrap="square" rtlCol="0" anchor="ctr">
            <a:spAutoFit/>
          </a:bodyPr>
          <a:lstStyle/>
          <a:p>
            <a:pPr algn="ctr">
              <a:lnSpc>
                <a:spcPct val="150000"/>
              </a:lnSpc>
            </a:pPr>
            <a:r>
              <a:rPr lang="en-GB" sz="4000" dirty="0">
                <a:solidFill>
                  <a:srgbClr val="EEB500"/>
                </a:solidFill>
                <a:latin typeface="Franklin Gothic Demi Cond" panose="020B0706030402020204" pitchFamily="34" charset="0"/>
              </a:rPr>
              <a:t>Parking </a:t>
            </a:r>
            <a:r>
              <a:rPr lang="en-GB" sz="4000" dirty="0">
                <a:solidFill>
                  <a:schemeClr val="bg1"/>
                </a:solidFill>
                <a:latin typeface="Franklin Gothic Demi Cond" panose="020B0706030402020204" pitchFamily="34" charset="0"/>
              </a:rPr>
              <a:t>and </a:t>
            </a:r>
            <a:r>
              <a:rPr lang="en-GB" sz="4000" dirty="0">
                <a:solidFill>
                  <a:srgbClr val="EEB500"/>
                </a:solidFill>
                <a:latin typeface="Franklin Gothic Demi Cond" panose="020B0706030402020204" pitchFamily="34" charset="0"/>
              </a:rPr>
              <a:t>The</a:t>
            </a:r>
            <a:r>
              <a:rPr lang="en-GB" sz="4000" dirty="0">
                <a:solidFill>
                  <a:schemeClr val="bg1"/>
                </a:solidFill>
                <a:latin typeface="Franklin Gothic Demi Cond" panose="020B0706030402020204" pitchFamily="34" charset="0"/>
              </a:rPr>
              <a:t> </a:t>
            </a:r>
            <a:r>
              <a:rPr lang="en-GB" sz="4000" dirty="0">
                <a:solidFill>
                  <a:srgbClr val="EEB500"/>
                </a:solidFill>
                <a:latin typeface="Franklin Gothic Demi Cond" panose="020B0706030402020204" pitchFamily="34" charset="0"/>
              </a:rPr>
              <a:t>High Street</a:t>
            </a:r>
          </a:p>
        </p:txBody>
      </p:sp>
      <p:sp>
        <p:nvSpPr>
          <p:cNvPr id="8" name="Title 7">
            <a:extLst>
              <a:ext uri="{FF2B5EF4-FFF2-40B4-BE49-F238E27FC236}">
                <a16:creationId xmlns:a16="http://schemas.microsoft.com/office/drawing/2014/main" id="{AEB142F2-836E-1630-8587-9783A6221AEB}"/>
              </a:ext>
            </a:extLst>
          </p:cNvPr>
          <p:cNvSpPr>
            <a:spLocks noGrp="1"/>
          </p:cNvSpPr>
          <p:nvPr>
            <p:ph type="ctrTitle"/>
          </p:nvPr>
        </p:nvSpPr>
        <p:spPr>
          <a:xfrm>
            <a:off x="1340839" y="2538487"/>
            <a:ext cx="9901806" cy="869478"/>
          </a:xfrm>
        </p:spPr>
        <p:txBody>
          <a:bodyPr>
            <a:normAutofit fontScale="90000"/>
          </a:bodyPr>
          <a:lstStyle/>
          <a:p>
            <a:r>
              <a:rPr lang="en-GB" dirty="0"/>
              <a:t>www.parkingperspectives.com</a:t>
            </a:r>
          </a:p>
        </p:txBody>
      </p:sp>
      <p:sp>
        <p:nvSpPr>
          <p:cNvPr id="10" name="Subtitle 9">
            <a:extLst>
              <a:ext uri="{FF2B5EF4-FFF2-40B4-BE49-F238E27FC236}">
                <a16:creationId xmlns:a16="http://schemas.microsoft.com/office/drawing/2014/main" id="{2ACDD627-82AD-4303-49B6-8583F35EA393}"/>
              </a:ext>
            </a:extLst>
          </p:cNvPr>
          <p:cNvSpPr>
            <a:spLocks noGrp="1"/>
          </p:cNvSpPr>
          <p:nvPr>
            <p:ph type="subTitle" idx="1"/>
          </p:nvPr>
        </p:nvSpPr>
        <p:spPr>
          <a:xfrm>
            <a:off x="3011755" y="5162850"/>
            <a:ext cx="6559974" cy="970377"/>
          </a:xfrm>
        </p:spPr>
        <p:txBody>
          <a:bodyPr>
            <a:normAutofit/>
          </a:bodyPr>
          <a:lstStyle/>
          <a:p>
            <a:r>
              <a:rPr lang="en-GB" dirty="0"/>
              <a:t>Oliver House, 23 Hall Street Chelmsford, CM2 0HG</a:t>
            </a:r>
          </a:p>
          <a:p>
            <a:r>
              <a:rPr lang="en-GB" dirty="0"/>
              <a:t>01245 266355</a:t>
            </a:r>
          </a:p>
        </p:txBody>
      </p:sp>
      <p:pic>
        <p:nvPicPr>
          <p:cNvPr id="3" name="Picture 2">
            <a:extLst>
              <a:ext uri="{FF2B5EF4-FFF2-40B4-BE49-F238E27FC236}">
                <a16:creationId xmlns:a16="http://schemas.microsoft.com/office/drawing/2014/main" id="{AB9A42D1-395D-C9DC-1437-FD3F7FDAE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133" y="3800219"/>
            <a:ext cx="1941734" cy="970377"/>
          </a:xfrm>
          <a:prstGeom prst="rect">
            <a:avLst/>
          </a:prstGeom>
        </p:spPr>
      </p:pic>
    </p:spTree>
    <p:extLst>
      <p:ext uri="{BB962C8B-B14F-4D97-AF65-F5344CB8AC3E}">
        <p14:creationId xmlns:p14="http://schemas.microsoft.com/office/powerpoint/2010/main" val="96254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6B90803-529F-71FD-6AF2-7BE46A2BEA52}"/>
              </a:ext>
            </a:extLst>
          </p:cNvPr>
          <p:cNvGrpSpPr/>
          <p:nvPr/>
        </p:nvGrpSpPr>
        <p:grpSpPr>
          <a:xfrm>
            <a:off x="452230" y="531743"/>
            <a:ext cx="5240647" cy="6116830"/>
            <a:chOff x="452230" y="531743"/>
            <a:chExt cx="4880113" cy="5794514"/>
          </a:xfrm>
        </p:grpSpPr>
        <p:sp>
          <p:nvSpPr>
            <p:cNvPr id="9" name="Rectangle 8">
              <a:extLst>
                <a:ext uri="{FF2B5EF4-FFF2-40B4-BE49-F238E27FC236}">
                  <a16:creationId xmlns:a16="http://schemas.microsoft.com/office/drawing/2014/main" id="{FA570608-C896-A367-B68E-CE265116CF45}"/>
                </a:ext>
              </a:extLst>
            </p:cNvPr>
            <p:cNvSpPr/>
            <p:nvPr/>
          </p:nvSpPr>
          <p:spPr>
            <a:xfrm>
              <a:off x="452230" y="531743"/>
              <a:ext cx="4880113" cy="5794514"/>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a:extLst>
                <a:ext uri="{FF2B5EF4-FFF2-40B4-BE49-F238E27FC236}">
                  <a16:creationId xmlns:a16="http://schemas.microsoft.com/office/drawing/2014/main" id="{1F02D982-49B0-2D23-5B4A-8231AAB2A7AA}"/>
                </a:ext>
              </a:extLst>
            </p:cNvPr>
            <p:cNvGrpSpPr/>
            <p:nvPr/>
          </p:nvGrpSpPr>
          <p:grpSpPr>
            <a:xfrm>
              <a:off x="546198" y="667824"/>
              <a:ext cx="4640246" cy="5522351"/>
              <a:chOff x="1266785" y="0"/>
              <a:chExt cx="4640246" cy="5522351"/>
            </a:xfrm>
          </p:grpSpPr>
          <p:pic>
            <p:nvPicPr>
              <p:cNvPr id="5" name="Picture 4">
                <a:extLst>
                  <a:ext uri="{FF2B5EF4-FFF2-40B4-BE49-F238E27FC236}">
                    <a16:creationId xmlns:a16="http://schemas.microsoft.com/office/drawing/2014/main" id="{5E300860-CE24-DF33-C90C-523031833D24}"/>
                  </a:ext>
                </a:extLst>
              </p:cNvPr>
              <p:cNvPicPr>
                <a:picLocks noChangeAspect="1"/>
              </p:cNvPicPr>
              <p:nvPr/>
            </p:nvPicPr>
            <p:blipFill>
              <a:blip r:embed="rId2"/>
              <a:stretch>
                <a:fillRect/>
              </a:stretch>
            </p:blipFill>
            <p:spPr>
              <a:xfrm>
                <a:off x="1266786" y="0"/>
                <a:ext cx="4640245" cy="3294822"/>
              </a:xfrm>
              <a:prstGeom prst="rect">
                <a:avLst/>
              </a:prstGeom>
            </p:spPr>
          </p:pic>
          <p:pic>
            <p:nvPicPr>
              <p:cNvPr id="7" name="Picture 6">
                <a:extLst>
                  <a:ext uri="{FF2B5EF4-FFF2-40B4-BE49-F238E27FC236}">
                    <a16:creationId xmlns:a16="http://schemas.microsoft.com/office/drawing/2014/main" id="{1FF9E72D-71B9-9923-539D-CE175DCE8E76}"/>
                  </a:ext>
                </a:extLst>
              </p:cNvPr>
              <p:cNvPicPr>
                <a:picLocks noChangeAspect="1"/>
              </p:cNvPicPr>
              <p:nvPr/>
            </p:nvPicPr>
            <p:blipFill>
              <a:blip r:embed="rId3"/>
              <a:stretch>
                <a:fillRect/>
              </a:stretch>
            </p:blipFill>
            <p:spPr>
              <a:xfrm>
                <a:off x="1266785" y="2903687"/>
                <a:ext cx="4640245" cy="2618664"/>
              </a:xfrm>
              <a:prstGeom prst="rect">
                <a:avLst/>
              </a:prstGeom>
            </p:spPr>
          </p:pic>
        </p:grpSp>
      </p:grpSp>
      <p:pic>
        <p:nvPicPr>
          <p:cNvPr id="13" name="Picture 12">
            <a:extLst>
              <a:ext uri="{FF2B5EF4-FFF2-40B4-BE49-F238E27FC236}">
                <a16:creationId xmlns:a16="http://schemas.microsoft.com/office/drawing/2014/main" id="{5C4D7D82-CC33-620A-5950-56494563074F}"/>
              </a:ext>
            </a:extLst>
          </p:cNvPr>
          <p:cNvPicPr>
            <a:picLocks noChangeAspect="1"/>
          </p:cNvPicPr>
          <p:nvPr/>
        </p:nvPicPr>
        <p:blipFill>
          <a:blip r:embed="rId4"/>
          <a:stretch>
            <a:fillRect/>
          </a:stretch>
        </p:blipFill>
        <p:spPr>
          <a:xfrm>
            <a:off x="5928282" y="913127"/>
            <a:ext cx="5710575" cy="2268885"/>
          </a:xfrm>
          <a:prstGeom prst="rect">
            <a:avLst/>
          </a:prstGeom>
        </p:spPr>
      </p:pic>
      <p:pic>
        <p:nvPicPr>
          <p:cNvPr id="14" name="Picture 13">
            <a:extLst>
              <a:ext uri="{FF2B5EF4-FFF2-40B4-BE49-F238E27FC236}">
                <a16:creationId xmlns:a16="http://schemas.microsoft.com/office/drawing/2014/main" id="{0B23710F-85D6-6EFE-5E07-3FF976CEABE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28282" y="3429000"/>
            <a:ext cx="5710576" cy="1977492"/>
          </a:xfrm>
          <a:prstGeom prst="rect">
            <a:avLst/>
          </a:prstGeom>
          <a:noFill/>
        </p:spPr>
      </p:pic>
      <p:pic>
        <p:nvPicPr>
          <p:cNvPr id="16" name="Picture 15">
            <a:extLst>
              <a:ext uri="{FF2B5EF4-FFF2-40B4-BE49-F238E27FC236}">
                <a16:creationId xmlns:a16="http://schemas.microsoft.com/office/drawing/2014/main" id="{AA25844D-E373-A65A-A3F1-1FF45A719B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0133" y="5907892"/>
            <a:ext cx="1250665" cy="625017"/>
          </a:xfrm>
          <a:prstGeom prst="rect">
            <a:avLst/>
          </a:prstGeom>
        </p:spPr>
      </p:pic>
      <p:sp>
        <p:nvSpPr>
          <p:cNvPr id="2" name="TextBox 1">
            <a:extLst>
              <a:ext uri="{FF2B5EF4-FFF2-40B4-BE49-F238E27FC236}">
                <a16:creationId xmlns:a16="http://schemas.microsoft.com/office/drawing/2014/main" id="{3C43196A-48D2-5541-7343-0539BB074752}"/>
              </a:ext>
            </a:extLst>
          </p:cNvPr>
          <p:cNvSpPr txBox="1"/>
          <p:nvPr/>
        </p:nvSpPr>
        <p:spPr>
          <a:xfrm>
            <a:off x="3943590" y="6320255"/>
            <a:ext cx="1749287" cy="369332"/>
          </a:xfrm>
          <a:prstGeom prst="rect">
            <a:avLst/>
          </a:prstGeom>
          <a:noFill/>
        </p:spPr>
        <p:txBody>
          <a:bodyPr wrap="square" rtlCol="0">
            <a:spAutoFit/>
          </a:bodyPr>
          <a:lstStyle/>
          <a:p>
            <a:r>
              <a:rPr lang="en-GB" dirty="0">
                <a:solidFill>
                  <a:schemeClr val="accent1">
                    <a:lumMod val="50000"/>
                  </a:schemeClr>
                </a:solidFill>
                <a:latin typeface="MV Boli" panose="02000500030200090000" pitchFamily="2" charset="0"/>
                <a:cs typeface="MV Boli" panose="02000500030200090000" pitchFamily="2" charset="0"/>
              </a:rPr>
              <a:t>and modelling</a:t>
            </a:r>
          </a:p>
        </p:txBody>
      </p:sp>
    </p:spTree>
    <p:extLst>
      <p:ext uri="{BB962C8B-B14F-4D97-AF65-F5344CB8AC3E}">
        <p14:creationId xmlns:p14="http://schemas.microsoft.com/office/powerpoint/2010/main" val="2983363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410F-137A-84E6-DCB9-2831593C9A83}"/>
              </a:ext>
            </a:extLst>
          </p:cNvPr>
          <p:cNvSpPr>
            <a:spLocks noGrp="1"/>
          </p:cNvSpPr>
          <p:nvPr>
            <p:ph type="title"/>
          </p:nvPr>
        </p:nvSpPr>
        <p:spPr>
          <a:solidFill>
            <a:srgbClr val="7030A0"/>
          </a:solidFill>
        </p:spPr>
        <p:txBody>
          <a:bodyPr/>
          <a:lstStyle/>
          <a:p>
            <a:pPr algn="ctr"/>
            <a:r>
              <a:rPr lang="en-GB" dirty="0">
                <a:solidFill>
                  <a:schemeClr val="accent2">
                    <a:lumMod val="40000"/>
                    <a:lumOff val="60000"/>
                  </a:schemeClr>
                </a:solidFill>
                <a:latin typeface="Cooper Black" panose="0208090404030B020404" pitchFamily="18" charset="0"/>
              </a:rPr>
              <a:t>Arabian Knights Restaurant</a:t>
            </a:r>
          </a:p>
        </p:txBody>
      </p:sp>
      <p:sp>
        <p:nvSpPr>
          <p:cNvPr id="3" name="Content Placeholder 2">
            <a:extLst>
              <a:ext uri="{FF2B5EF4-FFF2-40B4-BE49-F238E27FC236}">
                <a16:creationId xmlns:a16="http://schemas.microsoft.com/office/drawing/2014/main" id="{AB0B1472-1CEE-D74A-7688-C08BE5DCFB5F}"/>
              </a:ext>
            </a:extLst>
          </p:cNvPr>
          <p:cNvSpPr>
            <a:spLocks noGrp="1"/>
          </p:cNvSpPr>
          <p:nvPr>
            <p:ph idx="1"/>
          </p:nvPr>
        </p:nvSpPr>
        <p:spPr>
          <a:solidFill>
            <a:srgbClr val="CC99FF"/>
          </a:solidFill>
        </p:spPr>
        <p:txBody>
          <a:bodyPr/>
          <a:lstStyle/>
          <a:p>
            <a:pPr marL="0" indent="0" algn="ctr">
              <a:buNone/>
            </a:pPr>
            <a:endParaRPr lang="en-GB" dirty="0"/>
          </a:p>
          <a:p>
            <a:pPr marL="0" indent="0" algn="ctr">
              <a:buNone/>
            </a:pPr>
            <a:endParaRPr lang="en-GB" dirty="0"/>
          </a:p>
          <a:p>
            <a:pPr marL="0" indent="0" algn="ctr">
              <a:buNone/>
            </a:pPr>
            <a:endParaRPr lang="en-GB" dirty="0">
              <a:latin typeface="Cera PROModern Medium" pitchFamily="2" charset="0"/>
            </a:endParaRPr>
          </a:p>
          <a:p>
            <a:pPr marL="0" indent="0" algn="ctr">
              <a:buNone/>
            </a:pPr>
            <a:r>
              <a:rPr lang="en-GB" dirty="0">
                <a:latin typeface="Cera PROModern Medium" pitchFamily="2" charset="0"/>
              </a:rPr>
              <a:t>Come Dine with Us </a:t>
            </a:r>
          </a:p>
          <a:p>
            <a:pPr marL="0" indent="0" algn="ctr">
              <a:buNone/>
            </a:pPr>
            <a:endParaRPr lang="en-GB" dirty="0">
              <a:latin typeface="Cera PROModern Medium" pitchFamily="2" charset="0"/>
            </a:endParaRPr>
          </a:p>
          <a:p>
            <a:pPr marL="0" indent="0" algn="ctr">
              <a:buNone/>
            </a:pPr>
            <a:r>
              <a:rPr lang="en-GB" dirty="0">
                <a:latin typeface="Cera PROModern Medium" pitchFamily="2" charset="0"/>
              </a:rPr>
              <a:t>Throughout November, we offer you a free glass of champagne with your meal.</a:t>
            </a:r>
          </a:p>
        </p:txBody>
      </p:sp>
      <p:sp>
        <p:nvSpPr>
          <p:cNvPr id="5" name="Sun 4">
            <a:extLst>
              <a:ext uri="{FF2B5EF4-FFF2-40B4-BE49-F238E27FC236}">
                <a16:creationId xmlns:a16="http://schemas.microsoft.com/office/drawing/2014/main" id="{5126E033-4F41-EC5C-48AE-5F63D94EE6FA}"/>
              </a:ext>
            </a:extLst>
          </p:cNvPr>
          <p:cNvSpPr/>
          <p:nvPr/>
        </p:nvSpPr>
        <p:spPr>
          <a:xfrm>
            <a:off x="5624780" y="2210912"/>
            <a:ext cx="817849" cy="863285"/>
          </a:xfrm>
          <a:prstGeom prst="su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8BF0963E-EA33-73E5-A2E3-65439AA411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197" y="5998267"/>
            <a:ext cx="1421206" cy="657851"/>
          </a:xfrm>
          <a:prstGeom prst="rect">
            <a:avLst/>
          </a:prstGeom>
        </p:spPr>
      </p:pic>
    </p:spTree>
    <p:extLst>
      <p:ext uri="{BB962C8B-B14F-4D97-AF65-F5344CB8AC3E}">
        <p14:creationId xmlns:p14="http://schemas.microsoft.com/office/powerpoint/2010/main" val="249836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A2049-4224-8754-1906-15D87EA20C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65127-4CD3-C5DB-5627-94BCF454789B}"/>
              </a:ext>
            </a:extLst>
          </p:cNvPr>
          <p:cNvSpPr>
            <a:spLocks noGrp="1"/>
          </p:cNvSpPr>
          <p:nvPr>
            <p:ph type="title"/>
          </p:nvPr>
        </p:nvSpPr>
        <p:spPr>
          <a:solidFill>
            <a:srgbClr val="7030A0"/>
          </a:solidFill>
        </p:spPr>
        <p:txBody>
          <a:bodyPr/>
          <a:lstStyle/>
          <a:p>
            <a:pPr algn="ctr"/>
            <a:r>
              <a:rPr lang="en-GB" dirty="0">
                <a:solidFill>
                  <a:schemeClr val="accent2">
                    <a:lumMod val="40000"/>
                    <a:lumOff val="60000"/>
                  </a:schemeClr>
                </a:solidFill>
                <a:latin typeface="Cooper Black" panose="0208090404030B020404" pitchFamily="18" charset="0"/>
              </a:rPr>
              <a:t>North Yorkshire Town</a:t>
            </a:r>
          </a:p>
        </p:txBody>
      </p:sp>
      <p:sp>
        <p:nvSpPr>
          <p:cNvPr id="3" name="Content Placeholder 2">
            <a:extLst>
              <a:ext uri="{FF2B5EF4-FFF2-40B4-BE49-F238E27FC236}">
                <a16:creationId xmlns:a16="http://schemas.microsoft.com/office/drawing/2014/main" id="{EFAD9774-5DF7-FCF7-350F-E9178F807938}"/>
              </a:ext>
            </a:extLst>
          </p:cNvPr>
          <p:cNvSpPr>
            <a:spLocks noGrp="1"/>
          </p:cNvSpPr>
          <p:nvPr>
            <p:ph idx="1"/>
          </p:nvPr>
        </p:nvSpPr>
        <p:spPr>
          <a:solidFill>
            <a:srgbClr val="CC99FF"/>
          </a:solidFill>
        </p:spPr>
        <p:txBody>
          <a:bodyPr/>
          <a:lstStyle/>
          <a:p>
            <a:pPr marL="0" indent="0" algn="ctr">
              <a:buNone/>
            </a:pPr>
            <a:endParaRPr lang="en-GB" dirty="0"/>
          </a:p>
          <a:p>
            <a:pPr marL="0" indent="0" algn="ctr">
              <a:buNone/>
            </a:pPr>
            <a:endParaRPr lang="en-GB" dirty="0"/>
          </a:p>
          <a:p>
            <a:pPr marL="0" indent="0" algn="ctr">
              <a:buNone/>
            </a:pPr>
            <a:endParaRPr lang="en-GB" dirty="0">
              <a:latin typeface="Cera PROModern Medium" pitchFamily="2" charset="0"/>
            </a:endParaRPr>
          </a:p>
          <a:p>
            <a:pPr marL="0" indent="0" algn="ctr">
              <a:buNone/>
            </a:pPr>
            <a:r>
              <a:rPr lang="en-GB" dirty="0">
                <a:latin typeface="Cera PROModern Medium" pitchFamily="2" charset="0"/>
              </a:rPr>
              <a:t>Come Shop with Us </a:t>
            </a:r>
          </a:p>
          <a:p>
            <a:pPr marL="0" indent="0" algn="ctr">
              <a:buNone/>
            </a:pPr>
            <a:endParaRPr lang="en-GB" dirty="0">
              <a:latin typeface="Cera PROModern Medium" pitchFamily="2" charset="0"/>
            </a:endParaRPr>
          </a:p>
          <a:p>
            <a:pPr marL="0" indent="0" algn="ctr">
              <a:buNone/>
            </a:pPr>
            <a:r>
              <a:rPr lang="en-GB" dirty="0">
                <a:latin typeface="Cera PROModern Medium" pitchFamily="2" charset="0"/>
              </a:rPr>
              <a:t>Throughout November, we offer you a free parking space in the heart of the town centre</a:t>
            </a:r>
          </a:p>
        </p:txBody>
      </p:sp>
      <p:sp>
        <p:nvSpPr>
          <p:cNvPr id="5" name="Sun 4">
            <a:extLst>
              <a:ext uri="{FF2B5EF4-FFF2-40B4-BE49-F238E27FC236}">
                <a16:creationId xmlns:a16="http://schemas.microsoft.com/office/drawing/2014/main" id="{BF1C90A3-6DCF-BCD3-3A02-A810C7BDF778}"/>
              </a:ext>
            </a:extLst>
          </p:cNvPr>
          <p:cNvSpPr/>
          <p:nvPr/>
        </p:nvSpPr>
        <p:spPr>
          <a:xfrm>
            <a:off x="5630531" y="2245417"/>
            <a:ext cx="817849" cy="863285"/>
          </a:xfrm>
          <a:prstGeom prst="su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110B4F06-80C9-B200-932A-8F6A83A80F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197" y="5998267"/>
            <a:ext cx="1421206" cy="657851"/>
          </a:xfrm>
          <a:prstGeom prst="rect">
            <a:avLst/>
          </a:prstGeom>
        </p:spPr>
      </p:pic>
    </p:spTree>
    <p:extLst>
      <p:ext uri="{BB962C8B-B14F-4D97-AF65-F5344CB8AC3E}">
        <p14:creationId xmlns:p14="http://schemas.microsoft.com/office/powerpoint/2010/main" val="573452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F6C9B-5200-FBCE-6D75-D6E21A849BA8}"/>
              </a:ext>
            </a:extLst>
          </p:cNvPr>
          <p:cNvPicPr>
            <a:picLocks noChangeAspect="1"/>
          </p:cNvPicPr>
          <p:nvPr/>
        </p:nvPicPr>
        <p:blipFill>
          <a:blip r:embed="rId2"/>
          <a:srcRect b="17664"/>
          <a:stretch/>
        </p:blipFill>
        <p:spPr>
          <a:xfrm>
            <a:off x="0" y="1"/>
            <a:ext cx="12192000" cy="6811736"/>
          </a:xfrm>
          <a:prstGeom prst="rect">
            <a:avLst/>
          </a:prstGeom>
        </p:spPr>
      </p:pic>
      <p:sp>
        <p:nvSpPr>
          <p:cNvPr id="24" name="Rectangle 23">
            <a:extLst>
              <a:ext uri="{FF2B5EF4-FFF2-40B4-BE49-F238E27FC236}">
                <a16:creationId xmlns:a16="http://schemas.microsoft.com/office/drawing/2014/main" id="{32C92BF7-16FD-36CA-561A-66A86E8BC09F}"/>
              </a:ext>
            </a:extLst>
          </p:cNvPr>
          <p:cNvSpPr/>
          <p:nvPr/>
        </p:nvSpPr>
        <p:spPr>
          <a:xfrm>
            <a:off x="-232229" y="-606853"/>
            <a:ext cx="12656457" cy="8962571"/>
          </a:xfrm>
          <a:prstGeom prst="rect">
            <a:avLst/>
          </a:prstGeom>
          <a:solidFill>
            <a:schemeClr val="bg1">
              <a:alpha val="4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5" name="Group 24">
            <a:extLst>
              <a:ext uri="{FF2B5EF4-FFF2-40B4-BE49-F238E27FC236}">
                <a16:creationId xmlns:a16="http://schemas.microsoft.com/office/drawing/2014/main" id="{FBBCF67B-5C06-2779-7B0D-825E5EE526F8}"/>
              </a:ext>
            </a:extLst>
          </p:cNvPr>
          <p:cNvGrpSpPr/>
          <p:nvPr/>
        </p:nvGrpSpPr>
        <p:grpSpPr>
          <a:xfrm>
            <a:off x="2180035" y="467801"/>
            <a:ext cx="6778906" cy="5894922"/>
            <a:chOff x="2180035" y="467801"/>
            <a:chExt cx="6778906" cy="5894922"/>
          </a:xfrm>
        </p:grpSpPr>
        <p:sp>
          <p:nvSpPr>
            <p:cNvPr id="7" name="Freeform: Shape 6">
              <a:extLst>
                <a:ext uri="{FF2B5EF4-FFF2-40B4-BE49-F238E27FC236}">
                  <a16:creationId xmlns:a16="http://schemas.microsoft.com/office/drawing/2014/main" id="{CB9D92E3-6E68-46A1-D417-DF749A56DE03}"/>
                </a:ext>
              </a:extLst>
            </p:cNvPr>
            <p:cNvSpPr/>
            <p:nvPr/>
          </p:nvSpPr>
          <p:spPr>
            <a:xfrm>
              <a:off x="2180035" y="1441762"/>
              <a:ext cx="1646149" cy="1179624"/>
            </a:xfrm>
            <a:custGeom>
              <a:avLst/>
              <a:gdLst>
                <a:gd name="connsiteX0" fmla="*/ 0 w 1019175"/>
                <a:gd name="connsiteY0" fmla="*/ 533400 h 809625"/>
                <a:gd name="connsiteX1" fmla="*/ 295275 w 1019175"/>
                <a:gd name="connsiteY1" fmla="*/ 352425 h 809625"/>
                <a:gd name="connsiteX2" fmla="*/ 342900 w 1019175"/>
                <a:gd name="connsiteY2" fmla="*/ 419100 h 809625"/>
                <a:gd name="connsiteX3" fmla="*/ 371475 w 1019175"/>
                <a:gd name="connsiteY3" fmla="*/ 381000 h 809625"/>
                <a:gd name="connsiteX4" fmla="*/ 276225 w 1019175"/>
                <a:gd name="connsiteY4" fmla="*/ 228600 h 809625"/>
                <a:gd name="connsiteX5" fmla="*/ 581025 w 1019175"/>
                <a:gd name="connsiteY5" fmla="*/ 0 h 809625"/>
                <a:gd name="connsiteX6" fmla="*/ 714375 w 1019175"/>
                <a:gd name="connsiteY6" fmla="*/ 161925 h 809625"/>
                <a:gd name="connsiteX7" fmla="*/ 647700 w 1019175"/>
                <a:gd name="connsiteY7" fmla="*/ 209550 h 809625"/>
                <a:gd name="connsiteX8" fmla="*/ 762000 w 1019175"/>
                <a:gd name="connsiteY8" fmla="*/ 342900 h 809625"/>
                <a:gd name="connsiteX9" fmla="*/ 828675 w 1019175"/>
                <a:gd name="connsiteY9" fmla="*/ 295275 h 809625"/>
                <a:gd name="connsiteX10" fmla="*/ 1019175 w 1019175"/>
                <a:gd name="connsiteY10" fmla="*/ 533400 h 809625"/>
                <a:gd name="connsiteX11" fmla="*/ 685800 w 1019175"/>
                <a:gd name="connsiteY11" fmla="*/ 809625 h 809625"/>
                <a:gd name="connsiteX12" fmla="*/ 457200 w 1019175"/>
                <a:gd name="connsiteY12" fmla="*/ 523875 h 809625"/>
                <a:gd name="connsiteX13" fmla="*/ 66675 w 1019175"/>
                <a:gd name="connsiteY13" fmla="*/ 704850 h 809625"/>
                <a:gd name="connsiteX14" fmla="*/ 0 w 1019175"/>
                <a:gd name="connsiteY14" fmla="*/ 53340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175" h="809625">
                  <a:moveTo>
                    <a:pt x="0" y="533400"/>
                  </a:moveTo>
                  <a:lnTo>
                    <a:pt x="295275" y="352425"/>
                  </a:lnTo>
                  <a:lnTo>
                    <a:pt x="342900" y="419100"/>
                  </a:lnTo>
                  <a:lnTo>
                    <a:pt x="371475" y="381000"/>
                  </a:lnTo>
                  <a:lnTo>
                    <a:pt x="276225" y="228600"/>
                  </a:lnTo>
                  <a:lnTo>
                    <a:pt x="581025" y="0"/>
                  </a:lnTo>
                  <a:lnTo>
                    <a:pt x="714375" y="161925"/>
                  </a:lnTo>
                  <a:lnTo>
                    <a:pt x="647700" y="209550"/>
                  </a:lnTo>
                  <a:lnTo>
                    <a:pt x="762000" y="342900"/>
                  </a:lnTo>
                  <a:lnTo>
                    <a:pt x="828675" y="295275"/>
                  </a:lnTo>
                  <a:lnTo>
                    <a:pt x="1019175" y="533400"/>
                  </a:lnTo>
                  <a:lnTo>
                    <a:pt x="685800" y="809625"/>
                  </a:lnTo>
                  <a:lnTo>
                    <a:pt x="457200" y="523875"/>
                  </a:lnTo>
                  <a:lnTo>
                    <a:pt x="66675" y="704850"/>
                  </a:lnTo>
                  <a:lnTo>
                    <a:pt x="0" y="533400"/>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8" name="Freeform: Shape 7">
              <a:extLst>
                <a:ext uri="{FF2B5EF4-FFF2-40B4-BE49-F238E27FC236}">
                  <a16:creationId xmlns:a16="http://schemas.microsoft.com/office/drawing/2014/main" id="{9CFED41C-7169-DE2E-B14D-23EEB877E209}"/>
                </a:ext>
              </a:extLst>
            </p:cNvPr>
            <p:cNvSpPr/>
            <p:nvPr/>
          </p:nvSpPr>
          <p:spPr>
            <a:xfrm>
              <a:off x="4137617" y="553404"/>
              <a:ext cx="1364375" cy="1310693"/>
            </a:xfrm>
            <a:custGeom>
              <a:avLst/>
              <a:gdLst>
                <a:gd name="connsiteX0" fmla="*/ 161925 w 838200"/>
                <a:gd name="connsiteY0" fmla="*/ 238125 h 904875"/>
                <a:gd name="connsiteX1" fmla="*/ 485775 w 838200"/>
                <a:gd name="connsiteY1" fmla="*/ 0 h 904875"/>
                <a:gd name="connsiteX2" fmla="*/ 647700 w 838200"/>
                <a:gd name="connsiteY2" fmla="*/ 38100 h 904875"/>
                <a:gd name="connsiteX3" fmla="*/ 781050 w 838200"/>
                <a:gd name="connsiteY3" fmla="*/ 228600 h 904875"/>
                <a:gd name="connsiteX4" fmla="*/ 771525 w 838200"/>
                <a:gd name="connsiteY4" fmla="*/ 390525 h 904875"/>
                <a:gd name="connsiteX5" fmla="*/ 838200 w 838200"/>
                <a:gd name="connsiteY5" fmla="*/ 514350 h 904875"/>
                <a:gd name="connsiteX6" fmla="*/ 838200 w 838200"/>
                <a:gd name="connsiteY6" fmla="*/ 752475 h 904875"/>
                <a:gd name="connsiteX7" fmla="*/ 638175 w 838200"/>
                <a:gd name="connsiteY7" fmla="*/ 904875 h 904875"/>
                <a:gd name="connsiteX8" fmla="*/ 514350 w 838200"/>
                <a:gd name="connsiteY8" fmla="*/ 781050 h 904875"/>
                <a:gd name="connsiteX9" fmla="*/ 419100 w 838200"/>
                <a:gd name="connsiteY9" fmla="*/ 790575 h 904875"/>
                <a:gd name="connsiteX10" fmla="*/ 257175 w 838200"/>
                <a:gd name="connsiteY10" fmla="*/ 819150 h 904875"/>
                <a:gd name="connsiteX11" fmla="*/ 0 w 838200"/>
                <a:gd name="connsiteY11" fmla="*/ 495300 h 904875"/>
                <a:gd name="connsiteX12" fmla="*/ 209550 w 838200"/>
                <a:gd name="connsiteY12" fmla="*/ 361950 h 904875"/>
                <a:gd name="connsiteX13" fmla="*/ 161925 w 838200"/>
                <a:gd name="connsiteY13" fmla="*/ 23812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904875">
                  <a:moveTo>
                    <a:pt x="161925" y="238125"/>
                  </a:moveTo>
                  <a:lnTo>
                    <a:pt x="485775" y="0"/>
                  </a:lnTo>
                  <a:lnTo>
                    <a:pt x="647700" y="38100"/>
                  </a:lnTo>
                  <a:lnTo>
                    <a:pt x="781050" y="228600"/>
                  </a:lnTo>
                  <a:lnTo>
                    <a:pt x="771525" y="390525"/>
                  </a:lnTo>
                  <a:lnTo>
                    <a:pt x="838200" y="514350"/>
                  </a:lnTo>
                  <a:lnTo>
                    <a:pt x="838200" y="752475"/>
                  </a:lnTo>
                  <a:lnTo>
                    <a:pt x="638175" y="904875"/>
                  </a:lnTo>
                  <a:lnTo>
                    <a:pt x="514350" y="781050"/>
                  </a:lnTo>
                  <a:lnTo>
                    <a:pt x="419100" y="790575"/>
                  </a:lnTo>
                  <a:lnTo>
                    <a:pt x="257175" y="819150"/>
                  </a:lnTo>
                  <a:lnTo>
                    <a:pt x="0" y="495300"/>
                  </a:lnTo>
                  <a:lnTo>
                    <a:pt x="209550" y="361950"/>
                  </a:lnTo>
                  <a:lnTo>
                    <a:pt x="161925" y="238125"/>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9" name="Freeform: Shape 8">
              <a:extLst>
                <a:ext uri="{FF2B5EF4-FFF2-40B4-BE49-F238E27FC236}">
                  <a16:creationId xmlns:a16="http://schemas.microsoft.com/office/drawing/2014/main" id="{0C52BAA8-8B94-D552-4DDE-815CF0113AC6}"/>
                </a:ext>
              </a:extLst>
            </p:cNvPr>
            <p:cNvSpPr/>
            <p:nvPr/>
          </p:nvSpPr>
          <p:spPr>
            <a:xfrm>
              <a:off x="7370593" y="4893254"/>
              <a:ext cx="845320" cy="1339819"/>
            </a:xfrm>
            <a:custGeom>
              <a:avLst/>
              <a:gdLst>
                <a:gd name="connsiteX0" fmla="*/ 390525 w 504825"/>
                <a:gd name="connsiteY0" fmla="*/ 0 h 923925"/>
                <a:gd name="connsiteX1" fmla="*/ 504825 w 504825"/>
                <a:gd name="connsiteY1" fmla="*/ 200025 h 923925"/>
                <a:gd name="connsiteX2" fmla="*/ 285750 w 504825"/>
                <a:gd name="connsiteY2" fmla="*/ 304800 h 923925"/>
                <a:gd name="connsiteX3" fmla="*/ 257175 w 504825"/>
                <a:gd name="connsiteY3" fmla="*/ 476250 h 923925"/>
                <a:gd name="connsiteX4" fmla="*/ 447675 w 504825"/>
                <a:gd name="connsiteY4" fmla="*/ 828675 h 923925"/>
                <a:gd name="connsiteX5" fmla="*/ 219075 w 504825"/>
                <a:gd name="connsiteY5" fmla="*/ 923925 h 923925"/>
                <a:gd name="connsiteX6" fmla="*/ 0 w 504825"/>
                <a:gd name="connsiteY6" fmla="*/ 495300 h 923925"/>
                <a:gd name="connsiteX7" fmla="*/ 123825 w 504825"/>
                <a:gd name="connsiteY7" fmla="*/ 466725 h 923925"/>
                <a:gd name="connsiteX8" fmla="*/ 142875 w 504825"/>
                <a:gd name="connsiteY8" fmla="*/ 361950 h 923925"/>
                <a:gd name="connsiteX9" fmla="*/ 171450 w 504825"/>
                <a:gd name="connsiteY9" fmla="*/ 219075 h 923925"/>
                <a:gd name="connsiteX10" fmla="*/ 123825 w 504825"/>
                <a:gd name="connsiteY10" fmla="*/ 171450 h 923925"/>
                <a:gd name="connsiteX11" fmla="*/ 200025 w 504825"/>
                <a:gd name="connsiteY11" fmla="*/ 76200 h 923925"/>
                <a:gd name="connsiteX12" fmla="*/ 390525 w 504825"/>
                <a:gd name="connsiteY12"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825" h="923925">
                  <a:moveTo>
                    <a:pt x="390525" y="0"/>
                  </a:moveTo>
                  <a:lnTo>
                    <a:pt x="504825" y="200025"/>
                  </a:lnTo>
                  <a:lnTo>
                    <a:pt x="285750" y="304800"/>
                  </a:lnTo>
                  <a:lnTo>
                    <a:pt x="257175" y="476250"/>
                  </a:lnTo>
                  <a:lnTo>
                    <a:pt x="447675" y="828675"/>
                  </a:lnTo>
                  <a:lnTo>
                    <a:pt x="219075" y="923925"/>
                  </a:lnTo>
                  <a:lnTo>
                    <a:pt x="0" y="495300"/>
                  </a:lnTo>
                  <a:lnTo>
                    <a:pt x="123825" y="466725"/>
                  </a:lnTo>
                  <a:lnTo>
                    <a:pt x="142875" y="361950"/>
                  </a:lnTo>
                  <a:lnTo>
                    <a:pt x="171450" y="219075"/>
                  </a:lnTo>
                  <a:lnTo>
                    <a:pt x="123825" y="171450"/>
                  </a:lnTo>
                  <a:lnTo>
                    <a:pt x="200025" y="76200"/>
                  </a:lnTo>
                  <a:lnTo>
                    <a:pt x="390525" y="0"/>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10" name="TextBox 6">
              <a:extLst>
                <a:ext uri="{FF2B5EF4-FFF2-40B4-BE49-F238E27FC236}">
                  <a16:creationId xmlns:a16="http://schemas.microsoft.com/office/drawing/2014/main" id="{E3FC0AD6-4EB8-4F0B-AAF4-8C75B4926CBF}"/>
                </a:ext>
              </a:extLst>
            </p:cNvPr>
            <p:cNvSpPr txBox="1"/>
            <p:nvPr/>
          </p:nvSpPr>
          <p:spPr>
            <a:xfrm>
              <a:off x="2275010" y="2371910"/>
              <a:ext cx="1186647"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6219FF13-1A71-459D-8DDC-22C7F0C5A271}" type="TxLink">
                <a:rPr lang="en-US" sz="2000" b="1" i="0" u="none" strike="noStrike" kern="1200">
                  <a:solidFill>
                    <a:srgbClr val="000000"/>
                  </a:solidFill>
                  <a:latin typeface="Calibri"/>
                  <a:cs typeface="Calibri"/>
                </a:rPr>
                <a:pPr/>
                <a:t>Marage Car Park</a:t>
              </a:fld>
              <a:endParaRPr lang="en-US" sz="2000" b="1" kern="1200" dirty="0"/>
            </a:p>
          </p:txBody>
        </p:sp>
        <p:sp>
          <p:nvSpPr>
            <p:cNvPr id="11" name="TextBox 7">
              <a:extLst>
                <a:ext uri="{FF2B5EF4-FFF2-40B4-BE49-F238E27FC236}">
                  <a16:creationId xmlns:a16="http://schemas.microsoft.com/office/drawing/2014/main" id="{3BA0DA5A-F574-4ECE-AFBA-E8BE6E78CB07}"/>
                </a:ext>
              </a:extLst>
            </p:cNvPr>
            <p:cNvSpPr txBox="1"/>
            <p:nvPr/>
          </p:nvSpPr>
          <p:spPr>
            <a:xfrm>
              <a:off x="3317503" y="467801"/>
              <a:ext cx="1328795"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6EAD2D45-D808-4255-BAFB-804ADD19CF90}" type="TxLink">
                <a:rPr lang="en-US" sz="2000" b="1" i="0" u="none" strike="noStrike" kern="1200">
                  <a:solidFill>
                    <a:srgbClr val="000000"/>
                  </a:solidFill>
                  <a:latin typeface="Calibri"/>
                  <a:cs typeface="Calibri"/>
                </a:rPr>
                <a:pPr/>
                <a:t>Millgate Car Park</a:t>
              </a:fld>
              <a:endParaRPr lang="en-US" sz="2000" b="1" kern="1200" dirty="0"/>
            </a:p>
          </p:txBody>
        </p:sp>
        <p:sp>
          <p:nvSpPr>
            <p:cNvPr id="12" name="TextBox 9">
              <a:extLst>
                <a:ext uri="{FF2B5EF4-FFF2-40B4-BE49-F238E27FC236}">
                  <a16:creationId xmlns:a16="http://schemas.microsoft.com/office/drawing/2014/main" id="{FE817BBE-9EB8-4DB4-AEED-A0CC34059B5D}"/>
                </a:ext>
              </a:extLst>
            </p:cNvPr>
            <p:cNvSpPr txBox="1"/>
            <p:nvPr/>
          </p:nvSpPr>
          <p:spPr>
            <a:xfrm>
              <a:off x="7818454" y="5257334"/>
              <a:ext cx="1140487"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1C189252-D1C1-4757-A851-051DC760580C}" type="TxLink">
                <a:rPr lang="en-US" sz="2000" b="1" i="0" u="none" strike="noStrike" kern="1200">
                  <a:solidFill>
                    <a:srgbClr val="000000"/>
                  </a:solidFill>
                  <a:latin typeface="Calibri"/>
                  <a:cs typeface="Calibri"/>
                </a:rPr>
                <a:pPr/>
                <a:t>Nursery Car Park</a:t>
              </a:fld>
              <a:endParaRPr lang="en-US" sz="2000" b="1" kern="1200" dirty="0"/>
            </a:p>
          </p:txBody>
        </p:sp>
        <p:sp>
          <p:nvSpPr>
            <p:cNvPr id="13" name="Freeform: Shape 12">
              <a:extLst>
                <a:ext uri="{FF2B5EF4-FFF2-40B4-BE49-F238E27FC236}">
                  <a16:creationId xmlns:a16="http://schemas.microsoft.com/office/drawing/2014/main" id="{C6859392-B7F7-2B0A-224C-630DA15CC365}"/>
                </a:ext>
              </a:extLst>
            </p:cNvPr>
            <p:cNvSpPr/>
            <p:nvPr/>
          </p:nvSpPr>
          <p:spPr>
            <a:xfrm>
              <a:off x="3069824" y="3837344"/>
              <a:ext cx="3796543" cy="2525379"/>
            </a:xfrm>
            <a:custGeom>
              <a:avLst/>
              <a:gdLst>
                <a:gd name="connsiteX0" fmla="*/ 0 w 2085975"/>
                <a:gd name="connsiteY0" fmla="*/ 533400 h 1466850"/>
                <a:gd name="connsiteX1" fmla="*/ 323850 w 2085975"/>
                <a:gd name="connsiteY1" fmla="*/ 1047750 h 1466850"/>
                <a:gd name="connsiteX2" fmla="*/ 180975 w 2085975"/>
                <a:gd name="connsiteY2" fmla="*/ 1190625 h 1466850"/>
                <a:gd name="connsiteX3" fmla="*/ 361950 w 2085975"/>
                <a:gd name="connsiteY3" fmla="*/ 1466850 h 1466850"/>
                <a:gd name="connsiteX4" fmla="*/ 2085975 w 2085975"/>
                <a:gd name="connsiteY4" fmla="*/ 847725 h 1466850"/>
                <a:gd name="connsiteX5" fmla="*/ 1971675 w 2085975"/>
                <a:gd name="connsiteY5" fmla="*/ 552450 h 1466850"/>
                <a:gd name="connsiteX6" fmla="*/ 1828800 w 2085975"/>
                <a:gd name="connsiteY6" fmla="*/ 390525 h 1466850"/>
                <a:gd name="connsiteX7" fmla="*/ 1571625 w 2085975"/>
                <a:gd name="connsiteY7" fmla="*/ 0 h 1466850"/>
                <a:gd name="connsiteX8" fmla="*/ 1304925 w 2085975"/>
                <a:gd name="connsiteY8" fmla="*/ 19050 h 1466850"/>
                <a:gd name="connsiteX9" fmla="*/ 742950 w 2085975"/>
                <a:gd name="connsiteY9" fmla="*/ 323850 h 1466850"/>
                <a:gd name="connsiteX10" fmla="*/ 0 w 2085975"/>
                <a:gd name="connsiteY10" fmla="*/ 533400 h 1466850"/>
                <a:gd name="connsiteX0" fmla="*/ 0 w 2085975"/>
                <a:gd name="connsiteY0" fmla="*/ 518381 h 1451831"/>
                <a:gd name="connsiteX1" fmla="*/ 323850 w 2085975"/>
                <a:gd name="connsiteY1" fmla="*/ 1032731 h 1451831"/>
                <a:gd name="connsiteX2" fmla="*/ 180975 w 2085975"/>
                <a:gd name="connsiteY2" fmla="*/ 1175606 h 1451831"/>
                <a:gd name="connsiteX3" fmla="*/ 361950 w 2085975"/>
                <a:gd name="connsiteY3" fmla="*/ 1451831 h 1451831"/>
                <a:gd name="connsiteX4" fmla="*/ 2085975 w 2085975"/>
                <a:gd name="connsiteY4" fmla="*/ 832706 h 1451831"/>
                <a:gd name="connsiteX5" fmla="*/ 1971675 w 2085975"/>
                <a:gd name="connsiteY5" fmla="*/ 537431 h 1451831"/>
                <a:gd name="connsiteX6" fmla="*/ 1828800 w 2085975"/>
                <a:gd name="connsiteY6" fmla="*/ 375506 h 1451831"/>
                <a:gd name="connsiteX7" fmla="*/ 1642328 w 2085975"/>
                <a:gd name="connsiteY7" fmla="*/ 0 h 1451831"/>
                <a:gd name="connsiteX8" fmla="*/ 1304925 w 2085975"/>
                <a:gd name="connsiteY8" fmla="*/ 4031 h 1451831"/>
                <a:gd name="connsiteX9" fmla="*/ 742950 w 2085975"/>
                <a:gd name="connsiteY9" fmla="*/ 308831 h 1451831"/>
                <a:gd name="connsiteX10" fmla="*/ 0 w 2085975"/>
                <a:gd name="connsiteY10" fmla="*/ 518381 h 1451831"/>
                <a:gd name="connsiteX0" fmla="*/ 225767 w 2311742"/>
                <a:gd name="connsiteY0" fmla="*/ 518381 h 1742212"/>
                <a:gd name="connsiteX1" fmla="*/ 549617 w 2311742"/>
                <a:gd name="connsiteY1" fmla="*/ 1032731 h 1742212"/>
                <a:gd name="connsiteX2" fmla="*/ 406742 w 2311742"/>
                <a:gd name="connsiteY2" fmla="*/ 1175606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 name="connsiteX0" fmla="*/ 225767 w 2311742"/>
                <a:gd name="connsiteY0" fmla="*/ 518381 h 1742212"/>
                <a:gd name="connsiteX1" fmla="*/ 549617 w 2311742"/>
                <a:gd name="connsiteY1" fmla="*/ 1032731 h 1742212"/>
                <a:gd name="connsiteX2" fmla="*/ 406742 w 2311742"/>
                <a:gd name="connsiteY2" fmla="*/ 1175606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 name="connsiteX0" fmla="*/ 225767 w 2311742"/>
                <a:gd name="connsiteY0" fmla="*/ 518381 h 1742212"/>
                <a:gd name="connsiteX1" fmla="*/ 549617 w 2311742"/>
                <a:gd name="connsiteY1" fmla="*/ 1032731 h 1742212"/>
                <a:gd name="connsiteX2" fmla="*/ 424417 w 2311742"/>
                <a:gd name="connsiteY2" fmla="*/ 1220665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 name="connsiteX0" fmla="*/ 225767 w 2311742"/>
                <a:gd name="connsiteY0" fmla="*/ 518381 h 1742212"/>
                <a:gd name="connsiteX1" fmla="*/ 615901 w 2311742"/>
                <a:gd name="connsiteY1" fmla="*/ 1057764 h 1742212"/>
                <a:gd name="connsiteX2" fmla="*/ 424417 w 2311742"/>
                <a:gd name="connsiteY2" fmla="*/ 1220665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742" h="1742212">
                  <a:moveTo>
                    <a:pt x="225767" y="518381"/>
                  </a:moveTo>
                  <a:lnTo>
                    <a:pt x="615901" y="1057764"/>
                  </a:lnTo>
                  <a:lnTo>
                    <a:pt x="424417" y="1220665"/>
                  </a:lnTo>
                  <a:cubicBezTo>
                    <a:pt x="288836" y="1409534"/>
                    <a:pt x="60459" y="1538323"/>
                    <a:pt x="0" y="1742212"/>
                  </a:cubicBezTo>
                  <a:lnTo>
                    <a:pt x="2311742" y="832706"/>
                  </a:lnTo>
                  <a:lnTo>
                    <a:pt x="2197442" y="537431"/>
                  </a:lnTo>
                  <a:lnTo>
                    <a:pt x="2054567" y="375506"/>
                  </a:lnTo>
                  <a:lnTo>
                    <a:pt x="1868095" y="0"/>
                  </a:lnTo>
                  <a:lnTo>
                    <a:pt x="1530692" y="4031"/>
                  </a:lnTo>
                  <a:lnTo>
                    <a:pt x="968717" y="308831"/>
                  </a:lnTo>
                  <a:lnTo>
                    <a:pt x="225767" y="518381"/>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14" name="TextBox 8">
              <a:extLst>
                <a:ext uri="{FF2B5EF4-FFF2-40B4-BE49-F238E27FC236}">
                  <a16:creationId xmlns:a16="http://schemas.microsoft.com/office/drawing/2014/main" id="{08E8D94D-ABD1-49E2-8DFB-BF92A06BCE80}"/>
                </a:ext>
              </a:extLst>
            </p:cNvPr>
            <p:cNvSpPr txBox="1"/>
            <p:nvPr/>
          </p:nvSpPr>
          <p:spPr>
            <a:xfrm>
              <a:off x="3063628" y="3874433"/>
              <a:ext cx="2016901"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3744ECE6-6149-4280-8818-205081CB8636}" type="TxLink">
                <a:rPr lang="en-US" sz="2000" b="1" i="0" u="none" strike="noStrike" kern="1200">
                  <a:solidFill>
                    <a:srgbClr val="000000"/>
                  </a:solidFill>
                  <a:latin typeface="Calibri"/>
                  <a:cs typeface="Calibri"/>
                </a:rPr>
                <a:pPr/>
                <a:t>Market Place</a:t>
              </a:fld>
              <a:endParaRPr lang="en-US" sz="2000" b="1" kern="1200" dirty="0"/>
            </a:p>
          </p:txBody>
        </p:sp>
      </p:grpSp>
      <p:sp>
        <p:nvSpPr>
          <p:cNvPr id="15" name="TextBox 14">
            <a:extLst>
              <a:ext uri="{FF2B5EF4-FFF2-40B4-BE49-F238E27FC236}">
                <a16:creationId xmlns:a16="http://schemas.microsoft.com/office/drawing/2014/main" id="{98BBFC79-B3B7-931F-62B1-E5A686ADF29B}"/>
              </a:ext>
            </a:extLst>
          </p:cNvPr>
          <p:cNvSpPr txBox="1"/>
          <p:nvPr/>
        </p:nvSpPr>
        <p:spPr>
          <a:xfrm>
            <a:off x="8215913" y="6266685"/>
            <a:ext cx="3976087" cy="400110"/>
          </a:xfrm>
          <a:prstGeom prst="rect">
            <a:avLst/>
          </a:prstGeom>
          <a:noFill/>
        </p:spPr>
        <p:txBody>
          <a:bodyPr wrap="square" rtlCol="0">
            <a:spAutoFit/>
          </a:bodyPr>
          <a:lstStyle/>
          <a:p>
            <a:pPr algn="r"/>
            <a:r>
              <a:rPr lang="en-GB" sz="1200" b="1" dirty="0">
                <a:solidFill>
                  <a:schemeClr val="bg1">
                    <a:lumMod val="50000"/>
                  </a:schemeClr>
                </a:solidFill>
              </a:rPr>
              <a:t>© </a:t>
            </a:r>
            <a:r>
              <a:rPr lang="en-GB" sz="2000" b="1" dirty="0">
                <a:solidFill>
                  <a:schemeClr val="bg1">
                    <a:lumMod val="50000"/>
                  </a:schemeClr>
                </a:solidFill>
              </a:rPr>
              <a:t>OpenStreetMap</a:t>
            </a:r>
            <a:r>
              <a:rPr lang="en-GB" sz="1200" b="1" dirty="0">
                <a:solidFill>
                  <a:schemeClr val="bg1">
                    <a:lumMod val="50000"/>
                  </a:schemeClr>
                </a:solidFill>
              </a:rPr>
              <a:t> </a:t>
            </a:r>
            <a:r>
              <a:rPr lang="en-GB" sz="2000" b="1" dirty="0">
                <a:solidFill>
                  <a:schemeClr val="bg1">
                    <a:lumMod val="50000"/>
                  </a:schemeClr>
                </a:solidFill>
              </a:rPr>
              <a:t>Contributors</a:t>
            </a:r>
          </a:p>
        </p:txBody>
      </p:sp>
      <p:cxnSp>
        <p:nvCxnSpPr>
          <p:cNvPr id="17" name="Straight Connector 16">
            <a:extLst>
              <a:ext uri="{FF2B5EF4-FFF2-40B4-BE49-F238E27FC236}">
                <a16:creationId xmlns:a16="http://schemas.microsoft.com/office/drawing/2014/main" id="{4CBEB880-7C92-C723-20BF-3AB8460317E6}"/>
              </a:ext>
            </a:extLst>
          </p:cNvPr>
          <p:cNvCxnSpPr>
            <a:cxnSpLocks/>
          </p:cNvCxnSpPr>
          <p:nvPr/>
        </p:nvCxnSpPr>
        <p:spPr>
          <a:xfrm>
            <a:off x="9862317" y="6011465"/>
            <a:ext cx="2002971" cy="28187"/>
          </a:xfrm>
          <a:prstGeom prst="line">
            <a:avLst/>
          </a:prstGeom>
          <a:ln w="889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9BDC34F-D255-60AC-974D-D8713BA56083}"/>
              </a:ext>
            </a:extLst>
          </p:cNvPr>
          <p:cNvSpPr txBox="1"/>
          <p:nvPr/>
        </p:nvSpPr>
        <p:spPr>
          <a:xfrm>
            <a:off x="10391378" y="5553004"/>
            <a:ext cx="944847" cy="400110"/>
          </a:xfrm>
          <a:prstGeom prst="rect">
            <a:avLst/>
          </a:prstGeom>
          <a:noFill/>
        </p:spPr>
        <p:txBody>
          <a:bodyPr wrap="square" rtlCol="0">
            <a:spAutoFit/>
          </a:bodyPr>
          <a:lstStyle/>
          <a:p>
            <a:pPr algn="ctr"/>
            <a:r>
              <a:rPr lang="en-GB" sz="2000" b="1" dirty="0"/>
              <a:t>100m</a:t>
            </a:r>
          </a:p>
        </p:txBody>
      </p:sp>
      <p:grpSp>
        <p:nvGrpSpPr>
          <p:cNvPr id="23" name="Group 22">
            <a:extLst>
              <a:ext uri="{FF2B5EF4-FFF2-40B4-BE49-F238E27FC236}">
                <a16:creationId xmlns:a16="http://schemas.microsoft.com/office/drawing/2014/main" id="{6519D687-BFA1-31F3-CC3F-A1698D6F6D12}"/>
              </a:ext>
            </a:extLst>
          </p:cNvPr>
          <p:cNvGrpSpPr/>
          <p:nvPr/>
        </p:nvGrpSpPr>
        <p:grpSpPr>
          <a:xfrm>
            <a:off x="10620326" y="394079"/>
            <a:ext cx="944847" cy="1021614"/>
            <a:chOff x="8544783" y="1350296"/>
            <a:chExt cx="944847" cy="1021614"/>
          </a:xfrm>
        </p:grpSpPr>
        <p:sp>
          <p:nvSpPr>
            <p:cNvPr id="21" name="Isosceles Triangle 20">
              <a:extLst>
                <a:ext uri="{FF2B5EF4-FFF2-40B4-BE49-F238E27FC236}">
                  <a16:creationId xmlns:a16="http://schemas.microsoft.com/office/drawing/2014/main" id="{3741598A-41F8-90C1-48CD-D5A9FC8F6734}"/>
                </a:ext>
              </a:extLst>
            </p:cNvPr>
            <p:cNvSpPr/>
            <p:nvPr/>
          </p:nvSpPr>
          <p:spPr>
            <a:xfrm>
              <a:off x="8831943" y="1864097"/>
              <a:ext cx="370528" cy="507813"/>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C84059C-EFCA-3125-3DD7-4CAD4B6BC265}"/>
                </a:ext>
              </a:extLst>
            </p:cNvPr>
            <p:cNvSpPr txBox="1"/>
            <p:nvPr/>
          </p:nvSpPr>
          <p:spPr>
            <a:xfrm>
              <a:off x="8544783" y="1350296"/>
              <a:ext cx="944847" cy="523220"/>
            </a:xfrm>
            <a:prstGeom prst="rect">
              <a:avLst/>
            </a:prstGeom>
            <a:noFill/>
          </p:spPr>
          <p:txBody>
            <a:bodyPr wrap="square" rtlCol="0">
              <a:spAutoFit/>
            </a:bodyPr>
            <a:lstStyle/>
            <a:p>
              <a:pPr algn="ctr"/>
              <a:r>
                <a:rPr lang="en-GB" sz="2800" b="1" dirty="0"/>
                <a:t>N</a:t>
              </a:r>
            </a:p>
          </p:txBody>
        </p:sp>
      </p:grpSp>
      <p:sp>
        <p:nvSpPr>
          <p:cNvPr id="2" name="TextBox 1">
            <a:extLst>
              <a:ext uri="{FF2B5EF4-FFF2-40B4-BE49-F238E27FC236}">
                <a16:creationId xmlns:a16="http://schemas.microsoft.com/office/drawing/2014/main" id="{BA49F5C7-92BD-1D75-6F9D-388201856C32}"/>
              </a:ext>
            </a:extLst>
          </p:cNvPr>
          <p:cNvSpPr txBox="1"/>
          <p:nvPr/>
        </p:nvSpPr>
        <p:spPr>
          <a:xfrm>
            <a:off x="6768102" y="2101778"/>
            <a:ext cx="2050301" cy="584775"/>
          </a:xfrm>
          <a:prstGeom prst="rect">
            <a:avLst/>
          </a:prstGeom>
          <a:noFill/>
        </p:spPr>
        <p:txBody>
          <a:bodyPr wrap="square" rtlCol="0">
            <a:spAutoFit/>
          </a:bodyPr>
          <a:lstStyle/>
          <a:p>
            <a:r>
              <a:rPr lang="en-GB" sz="3200" dirty="0"/>
              <a:t>Thirsk</a:t>
            </a:r>
          </a:p>
        </p:txBody>
      </p:sp>
      <p:sp>
        <p:nvSpPr>
          <p:cNvPr id="4" name="TextBox 3">
            <a:extLst>
              <a:ext uri="{FF2B5EF4-FFF2-40B4-BE49-F238E27FC236}">
                <a16:creationId xmlns:a16="http://schemas.microsoft.com/office/drawing/2014/main" id="{E736F8BF-8FBA-BF3D-22E2-6B4D8306F7AC}"/>
              </a:ext>
            </a:extLst>
          </p:cNvPr>
          <p:cNvSpPr txBox="1"/>
          <p:nvPr/>
        </p:nvSpPr>
        <p:spPr>
          <a:xfrm>
            <a:off x="1200507" y="5175216"/>
            <a:ext cx="2411658" cy="1200329"/>
          </a:xfrm>
          <a:prstGeom prst="rect">
            <a:avLst/>
          </a:prstGeom>
          <a:noFill/>
        </p:spPr>
        <p:txBody>
          <a:bodyPr wrap="square">
            <a:spAutoFit/>
          </a:bodyPr>
          <a:lstStyle/>
          <a:p>
            <a:r>
              <a:rPr lang="en-GB" sz="1800" dirty="0"/>
              <a:t>Market Place, Thirsk </a:t>
            </a:r>
          </a:p>
          <a:p>
            <a:r>
              <a:rPr lang="en-GB" dirty="0"/>
              <a:t>1</a:t>
            </a:r>
            <a:r>
              <a:rPr lang="en-GB" sz="1800" dirty="0"/>
              <a:t> hour    free.</a:t>
            </a:r>
          </a:p>
          <a:p>
            <a:r>
              <a:rPr lang="en-GB" dirty="0"/>
              <a:t>2 hours £1.40</a:t>
            </a:r>
            <a:r>
              <a:rPr lang="en-GB" sz="1800" dirty="0"/>
              <a:t> </a:t>
            </a:r>
          </a:p>
          <a:p>
            <a:r>
              <a:rPr lang="en-GB" sz="1800" dirty="0"/>
              <a:t>Max 2 hours</a:t>
            </a:r>
          </a:p>
        </p:txBody>
      </p:sp>
      <p:graphicFrame>
        <p:nvGraphicFramePr>
          <p:cNvPr id="5" name="Table 4">
            <a:extLst>
              <a:ext uri="{FF2B5EF4-FFF2-40B4-BE49-F238E27FC236}">
                <a16:creationId xmlns:a16="http://schemas.microsoft.com/office/drawing/2014/main" id="{5BBD9DE2-2BEB-DD49-BE79-D7239FAB1947}"/>
              </a:ext>
            </a:extLst>
          </p:cNvPr>
          <p:cNvGraphicFramePr>
            <a:graphicFrameLocks noGrp="1"/>
          </p:cNvGraphicFramePr>
          <p:nvPr>
            <p:extLst>
              <p:ext uri="{D42A27DB-BD31-4B8C-83A1-F6EECF244321}">
                <p14:modId xmlns:p14="http://schemas.microsoft.com/office/powerpoint/2010/main" val="1439662129"/>
              </p:ext>
            </p:extLst>
          </p:nvPr>
        </p:nvGraphicFramePr>
        <p:xfrm>
          <a:off x="374539" y="245168"/>
          <a:ext cx="2028978" cy="1463040"/>
        </p:xfrm>
        <a:graphic>
          <a:graphicData uri="http://schemas.openxmlformats.org/drawingml/2006/table">
            <a:tbl>
              <a:tblPr/>
              <a:tblGrid>
                <a:gridCol w="1080501">
                  <a:extLst>
                    <a:ext uri="{9D8B030D-6E8A-4147-A177-3AD203B41FA5}">
                      <a16:colId xmlns:a16="http://schemas.microsoft.com/office/drawing/2014/main" val="179353588"/>
                    </a:ext>
                  </a:extLst>
                </a:gridCol>
                <a:gridCol w="948477">
                  <a:extLst>
                    <a:ext uri="{9D8B030D-6E8A-4147-A177-3AD203B41FA5}">
                      <a16:colId xmlns:a16="http://schemas.microsoft.com/office/drawing/2014/main" val="4129273228"/>
                    </a:ext>
                  </a:extLst>
                </a:gridCol>
              </a:tblGrid>
              <a:tr h="0">
                <a:tc>
                  <a:txBody>
                    <a:bodyPr/>
                    <a:lstStyle/>
                    <a:p>
                      <a:r>
                        <a:rPr lang="en-GB" dirty="0">
                          <a:effectLst/>
                        </a:rPr>
                        <a:t>1 hour</a:t>
                      </a:r>
                    </a:p>
                  </a:txBody>
                  <a:tcPr anchor="ctr">
                    <a:lnL>
                      <a:noFill/>
                    </a:lnL>
                    <a:lnR>
                      <a:noFill/>
                    </a:lnR>
                    <a:lnT>
                      <a:noFill/>
                    </a:lnT>
                    <a:lnB>
                      <a:noFill/>
                    </a:lnB>
                    <a:noFill/>
                  </a:tcPr>
                </a:tc>
                <a:tc>
                  <a:txBody>
                    <a:bodyPr/>
                    <a:lstStyle/>
                    <a:p>
                      <a:r>
                        <a:rPr lang="en-GB">
                          <a:effectLst/>
                        </a:rPr>
                        <a:t>£1.40</a:t>
                      </a:r>
                    </a:p>
                  </a:txBody>
                  <a:tcPr anchor="ctr">
                    <a:lnL>
                      <a:noFill/>
                    </a:lnL>
                    <a:lnR>
                      <a:noFill/>
                    </a:lnR>
                    <a:lnT>
                      <a:noFill/>
                    </a:lnT>
                    <a:lnB>
                      <a:noFill/>
                    </a:lnB>
                    <a:noFill/>
                  </a:tcPr>
                </a:tc>
                <a:extLst>
                  <a:ext uri="{0D108BD9-81ED-4DB2-BD59-A6C34878D82A}">
                    <a16:rowId xmlns:a16="http://schemas.microsoft.com/office/drawing/2014/main" val="1886167926"/>
                  </a:ext>
                </a:extLst>
              </a:tr>
              <a:tr h="0">
                <a:tc>
                  <a:txBody>
                    <a:bodyPr/>
                    <a:lstStyle/>
                    <a:p>
                      <a:r>
                        <a:rPr lang="en-GB" dirty="0">
                          <a:effectLst/>
                        </a:rPr>
                        <a:t>2 hours</a:t>
                      </a:r>
                    </a:p>
                  </a:txBody>
                  <a:tcPr anchor="ctr">
                    <a:lnL>
                      <a:noFill/>
                    </a:lnL>
                    <a:lnR>
                      <a:noFill/>
                    </a:lnR>
                    <a:lnT>
                      <a:noFill/>
                    </a:lnT>
                    <a:lnB>
                      <a:noFill/>
                    </a:lnB>
                    <a:noFill/>
                  </a:tcPr>
                </a:tc>
                <a:tc>
                  <a:txBody>
                    <a:bodyPr/>
                    <a:lstStyle/>
                    <a:p>
                      <a:r>
                        <a:rPr lang="en-GB" dirty="0">
                          <a:effectLst/>
                        </a:rPr>
                        <a:t>£2.90</a:t>
                      </a:r>
                    </a:p>
                  </a:txBody>
                  <a:tcPr anchor="ctr">
                    <a:lnL>
                      <a:noFill/>
                    </a:lnL>
                    <a:lnR>
                      <a:noFill/>
                    </a:lnR>
                    <a:lnT>
                      <a:noFill/>
                    </a:lnT>
                    <a:lnB>
                      <a:noFill/>
                    </a:lnB>
                    <a:noFill/>
                  </a:tcPr>
                </a:tc>
                <a:extLst>
                  <a:ext uri="{0D108BD9-81ED-4DB2-BD59-A6C34878D82A}">
                    <a16:rowId xmlns:a16="http://schemas.microsoft.com/office/drawing/2014/main" val="1313929489"/>
                  </a:ext>
                </a:extLst>
              </a:tr>
              <a:tr h="0">
                <a:tc>
                  <a:txBody>
                    <a:bodyPr/>
                    <a:lstStyle/>
                    <a:p>
                      <a:r>
                        <a:rPr lang="en-GB">
                          <a:effectLst/>
                        </a:rPr>
                        <a:t>3 hours</a:t>
                      </a:r>
                    </a:p>
                  </a:txBody>
                  <a:tcPr anchor="ctr">
                    <a:lnL>
                      <a:noFill/>
                    </a:lnL>
                    <a:lnR>
                      <a:noFill/>
                    </a:lnR>
                    <a:lnT>
                      <a:noFill/>
                    </a:lnT>
                    <a:lnB>
                      <a:noFill/>
                    </a:lnB>
                    <a:noFill/>
                  </a:tcPr>
                </a:tc>
                <a:tc>
                  <a:txBody>
                    <a:bodyPr/>
                    <a:lstStyle/>
                    <a:p>
                      <a:r>
                        <a:rPr lang="en-GB" dirty="0">
                          <a:effectLst/>
                        </a:rPr>
                        <a:t>£4.30</a:t>
                      </a:r>
                    </a:p>
                  </a:txBody>
                  <a:tcPr anchor="ctr">
                    <a:lnL>
                      <a:noFill/>
                    </a:lnL>
                    <a:lnR>
                      <a:noFill/>
                    </a:lnR>
                    <a:lnT>
                      <a:noFill/>
                    </a:lnT>
                    <a:lnB>
                      <a:noFill/>
                    </a:lnB>
                    <a:noFill/>
                  </a:tcPr>
                </a:tc>
                <a:extLst>
                  <a:ext uri="{0D108BD9-81ED-4DB2-BD59-A6C34878D82A}">
                    <a16:rowId xmlns:a16="http://schemas.microsoft.com/office/drawing/2014/main" val="2146580914"/>
                  </a:ext>
                </a:extLst>
              </a:tr>
              <a:tr h="0">
                <a:tc>
                  <a:txBody>
                    <a:bodyPr/>
                    <a:lstStyle/>
                    <a:p>
                      <a:r>
                        <a:rPr lang="en-GB">
                          <a:effectLst/>
                        </a:rPr>
                        <a:t>All day</a:t>
                      </a:r>
                    </a:p>
                  </a:txBody>
                  <a:tcPr anchor="ctr">
                    <a:lnL>
                      <a:noFill/>
                    </a:lnL>
                    <a:lnR>
                      <a:noFill/>
                    </a:lnR>
                    <a:lnT>
                      <a:noFill/>
                    </a:lnT>
                    <a:lnB>
                      <a:noFill/>
                    </a:lnB>
                    <a:noFill/>
                  </a:tcPr>
                </a:tc>
                <a:tc>
                  <a:txBody>
                    <a:bodyPr/>
                    <a:lstStyle/>
                    <a:p>
                      <a:r>
                        <a:rPr lang="en-GB" dirty="0">
                          <a:effectLst/>
                        </a:rPr>
                        <a:t>£5.80</a:t>
                      </a:r>
                    </a:p>
                  </a:txBody>
                  <a:tcPr anchor="ctr">
                    <a:lnL>
                      <a:noFill/>
                    </a:lnL>
                    <a:lnR>
                      <a:noFill/>
                    </a:lnR>
                    <a:lnT>
                      <a:noFill/>
                    </a:lnT>
                    <a:lnB>
                      <a:noFill/>
                    </a:lnB>
                    <a:noFill/>
                  </a:tcPr>
                </a:tc>
                <a:extLst>
                  <a:ext uri="{0D108BD9-81ED-4DB2-BD59-A6C34878D82A}">
                    <a16:rowId xmlns:a16="http://schemas.microsoft.com/office/drawing/2014/main" val="3705924584"/>
                  </a:ext>
                </a:extLst>
              </a:tr>
            </a:tbl>
          </a:graphicData>
        </a:graphic>
      </p:graphicFrame>
      <p:graphicFrame>
        <p:nvGraphicFramePr>
          <p:cNvPr id="16" name="Table 15">
            <a:extLst>
              <a:ext uri="{FF2B5EF4-FFF2-40B4-BE49-F238E27FC236}">
                <a16:creationId xmlns:a16="http://schemas.microsoft.com/office/drawing/2014/main" id="{AC593F5F-BB4B-62E7-0ABD-B7A2D16F7C02}"/>
              </a:ext>
            </a:extLst>
          </p:cNvPr>
          <p:cNvGraphicFramePr>
            <a:graphicFrameLocks noGrp="1"/>
          </p:cNvGraphicFramePr>
          <p:nvPr>
            <p:extLst>
              <p:ext uri="{D42A27DB-BD31-4B8C-83A1-F6EECF244321}">
                <p14:modId xmlns:p14="http://schemas.microsoft.com/office/powerpoint/2010/main" val="4150685324"/>
              </p:ext>
            </p:extLst>
          </p:nvPr>
        </p:nvGraphicFramePr>
        <p:xfrm>
          <a:off x="6803965" y="6179004"/>
          <a:ext cx="2028978" cy="365760"/>
        </p:xfrm>
        <a:graphic>
          <a:graphicData uri="http://schemas.openxmlformats.org/drawingml/2006/table">
            <a:tbl>
              <a:tblPr/>
              <a:tblGrid>
                <a:gridCol w="1080501">
                  <a:extLst>
                    <a:ext uri="{9D8B030D-6E8A-4147-A177-3AD203B41FA5}">
                      <a16:colId xmlns:a16="http://schemas.microsoft.com/office/drawing/2014/main" val="4078712302"/>
                    </a:ext>
                  </a:extLst>
                </a:gridCol>
                <a:gridCol w="948477">
                  <a:extLst>
                    <a:ext uri="{9D8B030D-6E8A-4147-A177-3AD203B41FA5}">
                      <a16:colId xmlns:a16="http://schemas.microsoft.com/office/drawing/2014/main" val="3289558909"/>
                    </a:ext>
                  </a:extLst>
                </a:gridCol>
              </a:tblGrid>
              <a:tr h="0">
                <a:tc>
                  <a:txBody>
                    <a:bodyPr/>
                    <a:lstStyle/>
                    <a:p>
                      <a:r>
                        <a:rPr lang="en-GB">
                          <a:effectLst/>
                        </a:rPr>
                        <a:t>All day</a:t>
                      </a:r>
                    </a:p>
                  </a:txBody>
                  <a:tcPr anchor="ctr">
                    <a:lnL>
                      <a:noFill/>
                    </a:lnL>
                    <a:lnR>
                      <a:noFill/>
                    </a:lnR>
                    <a:lnT>
                      <a:noFill/>
                    </a:lnT>
                    <a:lnB>
                      <a:noFill/>
                    </a:lnB>
                    <a:noFill/>
                  </a:tcPr>
                </a:tc>
                <a:tc>
                  <a:txBody>
                    <a:bodyPr/>
                    <a:lstStyle/>
                    <a:p>
                      <a:r>
                        <a:rPr lang="en-GB" dirty="0">
                          <a:effectLst/>
                        </a:rPr>
                        <a:t>£5.80</a:t>
                      </a:r>
                    </a:p>
                  </a:txBody>
                  <a:tcPr anchor="ctr">
                    <a:lnL>
                      <a:noFill/>
                    </a:lnL>
                    <a:lnR>
                      <a:noFill/>
                    </a:lnR>
                    <a:lnT>
                      <a:noFill/>
                    </a:lnT>
                    <a:lnB>
                      <a:noFill/>
                    </a:lnB>
                    <a:noFill/>
                  </a:tcPr>
                </a:tc>
                <a:extLst>
                  <a:ext uri="{0D108BD9-81ED-4DB2-BD59-A6C34878D82A}">
                    <a16:rowId xmlns:a16="http://schemas.microsoft.com/office/drawing/2014/main" val="1228139212"/>
                  </a:ext>
                </a:extLst>
              </a:tr>
            </a:tbl>
          </a:graphicData>
        </a:graphic>
      </p:graphicFrame>
      <p:pic>
        <p:nvPicPr>
          <p:cNvPr id="3" name="Picture 2">
            <a:extLst>
              <a:ext uri="{FF2B5EF4-FFF2-40B4-BE49-F238E27FC236}">
                <a16:creationId xmlns:a16="http://schemas.microsoft.com/office/drawing/2014/main" id="{0172991D-2E16-D510-E698-DB5648E934B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6197" y="7248228"/>
            <a:ext cx="1421206" cy="657851"/>
          </a:xfrm>
          <a:prstGeom prst="rect">
            <a:avLst/>
          </a:prstGeom>
        </p:spPr>
      </p:pic>
    </p:spTree>
    <p:extLst>
      <p:ext uri="{BB962C8B-B14F-4D97-AF65-F5344CB8AC3E}">
        <p14:creationId xmlns:p14="http://schemas.microsoft.com/office/powerpoint/2010/main" val="418474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B15898-FA84-F081-C417-1E55CA2B1A5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5790C19-2337-CA13-C4F6-C28639320DA5}"/>
              </a:ext>
            </a:extLst>
          </p:cNvPr>
          <p:cNvPicPr>
            <a:picLocks noChangeAspect="1"/>
          </p:cNvPicPr>
          <p:nvPr/>
        </p:nvPicPr>
        <p:blipFill>
          <a:blip r:embed="rId2"/>
          <a:srcRect b="17664"/>
          <a:stretch/>
        </p:blipFill>
        <p:spPr>
          <a:xfrm>
            <a:off x="0" y="1"/>
            <a:ext cx="12192000" cy="6811736"/>
          </a:xfrm>
          <a:prstGeom prst="rect">
            <a:avLst/>
          </a:prstGeom>
        </p:spPr>
      </p:pic>
      <p:sp>
        <p:nvSpPr>
          <p:cNvPr id="24" name="Rectangle 23">
            <a:extLst>
              <a:ext uri="{FF2B5EF4-FFF2-40B4-BE49-F238E27FC236}">
                <a16:creationId xmlns:a16="http://schemas.microsoft.com/office/drawing/2014/main" id="{CF742484-90D6-7FCD-FAEC-BF3E5168B2BE}"/>
              </a:ext>
            </a:extLst>
          </p:cNvPr>
          <p:cNvSpPr/>
          <p:nvPr/>
        </p:nvSpPr>
        <p:spPr>
          <a:xfrm>
            <a:off x="-232229" y="-921346"/>
            <a:ext cx="12656457" cy="8962571"/>
          </a:xfrm>
          <a:prstGeom prst="rect">
            <a:avLst/>
          </a:prstGeom>
          <a:solidFill>
            <a:schemeClr val="bg1">
              <a:alpha val="4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0878CB98-1DCF-7D5C-588E-4F70E0C5351C}"/>
              </a:ext>
            </a:extLst>
          </p:cNvPr>
          <p:cNvGrpSpPr/>
          <p:nvPr/>
        </p:nvGrpSpPr>
        <p:grpSpPr>
          <a:xfrm>
            <a:off x="2180035" y="467801"/>
            <a:ext cx="6778906" cy="5894922"/>
            <a:chOff x="2180035" y="467801"/>
            <a:chExt cx="6778906" cy="5894922"/>
          </a:xfrm>
        </p:grpSpPr>
        <p:sp>
          <p:nvSpPr>
            <p:cNvPr id="7" name="Freeform: Shape 6">
              <a:extLst>
                <a:ext uri="{FF2B5EF4-FFF2-40B4-BE49-F238E27FC236}">
                  <a16:creationId xmlns:a16="http://schemas.microsoft.com/office/drawing/2014/main" id="{1645FB00-D3D1-E511-C578-751A3DAC2E55}"/>
                </a:ext>
              </a:extLst>
            </p:cNvPr>
            <p:cNvSpPr/>
            <p:nvPr/>
          </p:nvSpPr>
          <p:spPr>
            <a:xfrm>
              <a:off x="2180035" y="1441762"/>
              <a:ext cx="1646149" cy="1179624"/>
            </a:xfrm>
            <a:custGeom>
              <a:avLst/>
              <a:gdLst>
                <a:gd name="connsiteX0" fmla="*/ 0 w 1019175"/>
                <a:gd name="connsiteY0" fmla="*/ 533400 h 809625"/>
                <a:gd name="connsiteX1" fmla="*/ 295275 w 1019175"/>
                <a:gd name="connsiteY1" fmla="*/ 352425 h 809625"/>
                <a:gd name="connsiteX2" fmla="*/ 342900 w 1019175"/>
                <a:gd name="connsiteY2" fmla="*/ 419100 h 809625"/>
                <a:gd name="connsiteX3" fmla="*/ 371475 w 1019175"/>
                <a:gd name="connsiteY3" fmla="*/ 381000 h 809625"/>
                <a:gd name="connsiteX4" fmla="*/ 276225 w 1019175"/>
                <a:gd name="connsiteY4" fmla="*/ 228600 h 809625"/>
                <a:gd name="connsiteX5" fmla="*/ 581025 w 1019175"/>
                <a:gd name="connsiteY5" fmla="*/ 0 h 809625"/>
                <a:gd name="connsiteX6" fmla="*/ 714375 w 1019175"/>
                <a:gd name="connsiteY6" fmla="*/ 161925 h 809625"/>
                <a:gd name="connsiteX7" fmla="*/ 647700 w 1019175"/>
                <a:gd name="connsiteY7" fmla="*/ 209550 h 809625"/>
                <a:gd name="connsiteX8" fmla="*/ 762000 w 1019175"/>
                <a:gd name="connsiteY8" fmla="*/ 342900 h 809625"/>
                <a:gd name="connsiteX9" fmla="*/ 828675 w 1019175"/>
                <a:gd name="connsiteY9" fmla="*/ 295275 h 809625"/>
                <a:gd name="connsiteX10" fmla="*/ 1019175 w 1019175"/>
                <a:gd name="connsiteY10" fmla="*/ 533400 h 809625"/>
                <a:gd name="connsiteX11" fmla="*/ 685800 w 1019175"/>
                <a:gd name="connsiteY11" fmla="*/ 809625 h 809625"/>
                <a:gd name="connsiteX12" fmla="*/ 457200 w 1019175"/>
                <a:gd name="connsiteY12" fmla="*/ 523875 h 809625"/>
                <a:gd name="connsiteX13" fmla="*/ 66675 w 1019175"/>
                <a:gd name="connsiteY13" fmla="*/ 704850 h 809625"/>
                <a:gd name="connsiteX14" fmla="*/ 0 w 1019175"/>
                <a:gd name="connsiteY14" fmla="*/ 53340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175" h="809625">
                  <a:moveTo>
                    <a:pt x="0" y="533400"/>
                  </a:moveTo>
                  <a:lnTo>
                    <a:pt x="295275" y="352425"/>
                  </a:lnTo>
                  <a:lnTo>
                    <a:pt x="342900" y="419100"/>
                  </a:lnTo>
                  <a:lnTo>
                    <a:pt x="371475" y="381000"/>
                  </a:lnTo>
                  <a:lnTo>
                    <a:pt x="276225" y="228600"/>
                  </a:lnTo>
                  <a:lnTo>
                    <a:pt x="581025" y="0"/>
                  </a:lnTo>
                  <a:lnTo>
                    <a:pt x="714375" y="161925"/>
                  </a:lnTo>
                  <a:lnTo>
                    <a:pt x="647700" y="209550"/>
                  </a:lnTo>
                  <a:lnTo>
                    <a:pt x="762000" y="342900"/>
                  </a:lnTo>
                  <a:lnTo>
                    <a:pt x="828675" y="295275"/>
                  </a:lnTo>
                  <a:lnTo>
                    <a:pt x="1019175" y="533400"/>
                  </a:lnTo>
                  <a:lnTo>
                    <a:pt x="685800" y="809625"/>
                  </a:lnTo>
                  <a:lnTo>
                    <a:pt x="457200" y="523875"/>
                  </a:lnTo>
                  <a:lnTo>
                    <a:pt x="66675" y="704850"/>
                  </a:lnTo>
                  <a:lnTo>
                    <a:pt x="0" y="533400"/>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8" name="Freeform: Shape 7">
              <a:extLst>
                <a:ext uri="{FF2B5EF4-FFF2-40B4-BE49-F238E27FC236}">
                  <a16:creationId xmlns:a16="http://schemas.microsoft.com/office/drawing/2014/main" id="{5A0B7ACA-A23C-2DD0-FDAD-F40F883C20BB}"/>
                </a:ext>
              </a:extLst>
            </p:cNvPr>
            <p:cNvSpPr/>
            <p:nvPr/>
          </p:nvSpPr>
          <p:spPr>
            <a:xfrm>
              <a:off x="4137617" y="553404"/>
              <a:ext cx="1364375" cy="1310693"/>
            </a:xfrm>
            <a:custGeom>
              <a:avLst/>
              <a:gdLst>
                <a:gd name="connsiteX0" fmla="*/ 161925 w 838200"/>
                <a:gd name="connsiteY0" fmla="*/ 238125 h 904875"/>
                <a:gd name="connsiteX1" fmla="*/ 485775 w 838200"/>
                <a:gd name="connsiteY1" fmla="*/ 0 h 904875"/>
                <a:gd name="connsiteX2" fmla="*/ 647700 w 838200"/>
                <a:gd name="connsiteY2" fmla="*/ 38100 h 904875"/>
                <a:gd name="connsiteX3" fmla="*/ 781050 w 838200"/>
                <a:gd name="connsiteY3" fmla="*/ 228600 h 904875"/>
                <a:gd name="connsiteX4" fmla="*/ 771525 w 838200"/>
                <a:gd name="connsiteY4" fmla="*/ 390525 h 904875"/>
                <a:gd name="connsiteX5" fmla="*/ 838200 w 838200"/>
                <a:gd name="connsiteY5" fmla="*/ 514350 h 904875"/>
                <a:gd name="connsiteX6" fmla="*/ 838200 w 838200"/>
                <a:gd name="connsiteY6" fmla="*/ 752475 h 904875"/>
                <a:gd name="connsiteX7" fmla="*/ 638175 w 838200"/>
                <a:gd name="connsiteY7" fmla="*/ 904875 h 904875"/>
                <a:gd name="connsiteX8" fmla="*/ 514350 w 838200"/>
                <a:gd name="connsiteY8" fmla="*/ 781050 h 904875"/>
                <a:gd name="connsiteX9" fmla="*/ 419100 w 838200"/>
                <a:gd name="connsiteY9" fmla="*/ 790575 h 904875"/>
                <a:gd name="connsiteX10" fmla="*/ 257175 w 838200"/>
                <a:gd name="connsiteY10" fmla="*/ 819150 h 904875"/>
                <a:gd name="connsiteX11" fmla="*/ 0 w 838200"/>
                <a:gd name="connsiteY11" fmla="*/ 495300 h 904875"/>
                <a:gd name="connsiteX12" fmla="*/ 209550 w 838200"/>
                <a:gd name="connsiteY12" fmla="*/ 361950 h 904875"/>
                <a:gd name="connsiteX13" fmla="*/ 161925 w 838200"/>
                <a:gd name="connsiteY13" fmla="*/ 23812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904875">
                  <a:moveTo>
                    <a:pt x="161925" y="238125"/>
                  </a:moveTo>
                  <a:lnTo>
                    <a:pt x="485775" y="0"/>
                  </a:lnTo>
                  <a:lnTo>
                    <a:pt x="647700" y="38100"/>
                  </a:lnTo>
                  <a:lnTo>
                    <a:pt x="781050" y="228600"/>
                  </a:lnTo>
                  <a:lnTo>
                    <a:pt x="771525" y="390525"/>
                  </a:lnTo>
                  <a:lnTo>
                    <a:pt x="838200" y="514350"/>
                  </a:lnTo>
                  <a:lnTo>
                    <a:pt x="838200" y="752475"/>
                  </a:lnTo>
                  <a:lnTo>
                    <a:pt x="638175" y="904875"/>
                  </a:lnTo>
                  <a:lnTo>
                    <a:pt x="514350" y="781050"/>
                  </a:lnTo>
                  <a:lnTo>
                    <a:pt x="419100" y="790575"/>
                  </a:lnTo>
                  <a:lnTo>
                    <a:pt x="257175" y="819150"/>
                  </a:lnTo>
                  <a:lnTo>
                    <a:pt x="0" y="495300"/>
                  </a:lnTo>
                  <a:lnTo>
                    <a:pt x="209550" y="361950"/>
                  </a:lnTo>
                  <a:lnTo>
                    <a:pt x="161925" y="238125"/>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9" name="Freeform: Shape 8">
              <a:extLst>
                <a:ext uri="{FF2B5EF4-FFF2-40B4-BE49-F238E27FC236}">
                  <a16:creationId xmlns:a16="http://schemas.microsoft.com/office/drawing/2014/main" id="{419626D1-5676-2040-2F09-78AC4641A35F}"/>
                </a:ext>
              </a:extLst>
            </p:cNvPr>
            <p:cNvSpPr/>
            <p:nvPr/>
          </p:nvSpPr>
          <p:spPr>
            <a:xfrm>
              <a:off x="7370593" y="4893254"/>
              <a:ext cx="845320" cy="1339819"/>
            </a:xfrm>
            <a:custGeom>
              <a:avLst/>
              <a:gdLst>
                <a:gd name="connsiteX0" fmla="*/ 390525 w 504825"/>
                <a:gd name="connsiteY0" fmla="*/ 0 h 923925"/>
                <a:gd name="connsiteX1" fmla="*/ 504825 w 504825"/>
                <a:gd name="connsiteY1" fmla="*/ 200025 h 923925"/>
                <a:gd name="connsiteX2" fmla="*/ 285750 w 504825"/>
                <a:gd name="connsiteY2" fmla="*/ 304800 h 923925"/>
                <a:gd name="connsiteX3" fmla="*/ 257175 w 504825"/>
                <a:gd name="connsiteY3" fmla="*/ 476250 h 923925"/>
                <a:gd name="connsiteX4" fmla="*/ 447675 w 504825"/>
                <a:gd name="connsiteY4" fmla="*/ 828675 h 923925"/>
                <a:gd name="connsiteX5" fmla="*/ 219075 w 504825"/>
                <a:gd name="connsiteY5" fmla="*/ 923925 h 923925"/>
                <a:gd name="connsiteX6" fmla="*/ 0 w 504825"/>
                <a:gd name="connsiteY6" fmla="*/ 495300 h 923925"/>
                <a:gd name="connsiteX7" fmla="*/ 123825 w 504825"/>
                <a:gd name="connsiteY7" fmla="*/ 466725 h 923925"/>
                <a:gd name="connsiteX8" fmla="*/ 142875 w 504825"/>
                <a:gd name="connsiteY8" fmla="*/ 361950 h 923925"/>
                <a:gd name="connsiteX9" fmla="*/ 171450 w 504825"/>
                <a:gd name="connsiteY9" fmla="*/ 219075 h 923925"/>
                <a:gd name="connsiteX10" fmla="*/ 123825 w 504825"/>
                <a:gd name="connsiteY10" fmla="*/ 171450 h 923925"/>
                <a:gd name="connsiteX11" fmla="*/ 200025 w 504825"/>
                <a:gd name="connsiteY11" fmla="*/ 76200 h 923925"/>
                <a:gd name="connsiteX12" fmla="*/ 390525 w 504825"/>
                <a:gd name="connsiteY12"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825" h="923925">
                  <a:moveTo>
                    <a:pt x="390525" y="0"/>
                  </a:moveTo>
                  <a:lnTo>
                    <a:pt x="504825" y="200025"/>
                  </a:lnTo>
                  <a:lnTo>
                    <a:pt x="285750" y="304800"/>
                  </a:lnTo>
                  <a:lnTo>
                    <a:pt x="257175" y="476250"/>
                  </a:lnTo>
                  <a:lnTo>
                    <a:pt x="447675" y="828675"/>
                  </a:lnTo>
                  <a:lnTo>
                    <a:pt x="219075" y="923925"/>
                  </a:lnTo>
                  <a:lnTo>
                    <a:pt x="0" y="495300"/>
                  </a:lnTo>
                  <a:lnTo>
                    <a:pt x="123825" y="466725"/>
                  </a:lnTo>
                  <a:lnTo>
                    <a:pt x="142875" y="361950"/>
                  </a:lnTo>
                  <a:lnTo>
                    <a:pt x="171450" y="219075"/>
                  </a:lnTo>
                  <a:lnTo>
                    <a:pt x="123825" y="171450"/>
                  </a:lnTo>
                  <a:lnTo>
                    <a:pt x="200025" y="76200"/>
                  </a:lnTo>
                  <a:lnTo>
                    <a:pt x="390525" y="0"/>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10" name="TextBox 6">
              <a:extLst>
                <a:ext uri="{FF2B5EF4-FFF2-40B4-BE49-F238E27FC236}">
                  <a16:creationId xmlns:a16="http://schemas.microsoft.com/office/drawing/2014/main" id="{0BDBBFDC-062A-A81D-DD69-115F8BF7F62C}"/>
                </a:ext>
              </a:extLst>
            </p:cNvPr>
            <p:cNvSpPr txBox="1"/>
            <p:nvPr/>
          </p:nvSpPr>
          <p:spPr>
            <a:xfrm>
              <a:off x="2275010" y="2371910"/>
              <a:ext cx="1186647"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6219FF13-1A71-459D-8DDC-22C7F0C5A271}" type="TxLink">
                <a:rPr lang="en-US" sz="2000" b="1" i="0" u="none" strike="noStrike" kern="1200">
                  <a:solidFill>
                    <a:srgbClr val="000000"/>
                  </a:solidFill>
                  <a:latin typeface="Calibri"/>
                  <a:cs typeface="Calibri"/>
                </a:rPr>
                <a:pPr/>
                <a:t>Marage Car Park</a:t>
              </a:fld>
              <a:endParaRPr lang="en-US" sz="2000" b="1" kern="1200" dirty="0"/>
            </a:p>
          </p:txBody>
        </p:sp>
        <p:sp>
          <p:nvSpPr>
            <p:cNvPr id="11" name="TextBox 7">
              <a:extLst>
                <a:ext uri="{FF2B5EF4-FFF2-40B4-BE49-F238E27FC236}">
                  <a16:creationId xmlns:a16="http://schemas.microsoft.com/office/drawing/2014/main" id="{0AB68D3E-EA6F-C39C-FC46-46A2A77069EA}"/>
                </a:ext>
              </a:extLst>
            </p:cNvPr>
            <p:cNvSpPr txBox="1"/>
            <p:nvPr/>
          </p:nvSpPr>
          <p:spPr>
            <a:xfrm>
              <a:off x="3317503" y="467801"/>
              <a:ext cx="1328795"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6EAD2D45-D808-4255-BAFB-804ADD19CF90}" type="TxLink">
                <a:rPr lang="en-US" sz="2000" b="1" i="0" u="none" strike="noStrike" kern="1200">
                  <a:solidFill>
                    <a:srgbClr val="000000"/>
                  </a:solidFill>
                  <a:latin typeface="Calibri"/>
                  <a:cs typeface="Calibri"/>
                </a:rPr>
                <a:pPr/>
                <a:t>Millgate Car Park</a:t>
              </a:fld>
              <a:endParaRPr lang="en-US" sz="2000" b="1" kern="1200" dirty="0"/>
            </a:p>
          </p:txBody>
        </p:sp>
        <p:sp>
          <p:nvSpPr>
            <p:cNvPr id="12" name="TextBox 9">
              <a:extLst>
                <a:ext uri="{FF2B5EF4-FFF2-40B4-BE49-F238E27FC236}">
                  <a16:creationId xmlns:a16="http://schemas.microsoft.com/office/drawing/2014/main" id="{F12ACEC2-02B4-F296-BDBC-95B99705DD11}"/>
                </a:ext>
              </a:extLst>
            </p:cNvPr>
            <p:cNvSpPr txBox="1"/>
            <p:nvPr/>
          </p:nvSpPr>
          <p:spPr>
            <a:xfrm>
              <a:off x="7818454" y="5257334"/>
              <a:ext cx="1140487"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1C189252-D1C1-4757-A851-051DC760580C}" type="TxLink">
                <a:rPr lang="en-US" sz="2000" b="1" i="0" u="none" strike="noStrike" kern="1200">
                  <a:solidFill>
                    <a:srgbClr val="000000"/>
                  </a:solidFill>
                  <a:latin typeface="Calibri"/>
                  <a:cs typeface="Calibri"/>
                </a:rPr>
                <a:pPr/>
                <a:t>Nursery Car Park</a:t>
              </a:fld>
              <a:endParaRPr lang="en-US" sz="2000" b="1" kern="1200" dirty="0"/>
            </a:p>
          </p:txBody>
        </p:sp>
        <p:sp>
          <p:nvSpPr>
            <p:cNvPr id="13" name="Freeform: Shape 12">
              <a:extLst>
                <a:ext uri="{FF2B5EF4-FFF2-40B4-BE49-F238E27FC236}">
                  <a16:creationId xmlns:a16="http://schemas.microsoft.com/office/drawing/2014/main" id="{56DFB77B-1CA3-7DD2-5104-85C9B0CB9CF7}"/>
                </a:ext>
              </a:extLst>
            </p:cNvPr>
            <p:cNvSpPr/>
            <p:nvPr/>
          </p:nvSpPr>
          <p:spPr>
            <a:xfrm>
              <a:off x="3069824" y="3837344"/>
              <a:ext cx="3796543" cy="2525379"/>
            </a:xfrm>
            <a:custGeom>
              <a:avLst/>
              <a:gdLst>
                <a:gd name="connsiteX0" fmla="*/ 0 w 2085975"/>
                <a:gd name="connsiteY0" fmla="*/ 533400 h 1466850"/>
                <a:gd name="connsiteX1" fmla="*/ 323850 w 2085975"/>
                <a:gd name="connsiteY1" fmla="*/ 1047750 h 1466850"/>
                <a:gd name="connsiteX2" fmla="*/ 180975 w 2085975"/>
                <a:gd name="connsiteY2" fmla="*/ 1190625 h 1466850"/>
                <a:gd name="connsiteX3" fmla="*/ 361950 w 2085975"/>
                <a:gd name="connsiteY3" fmla="*/ 1466850 h 1466850"/>
                <a:gd name="connsiteX4" fmla="*/ 2085975 w 2085975"/>
                <a:gd name="connsiteY4" fmla="*/ 847725 h 1466850"/>
                <a:gd name="connsiteX5" fmla="*/ 1971675 w 2085975"/>
                <a:gd name="connsiteY5" fmla="*/ 552450 h 1466850"/>
                <a:gd name="connsiteX6" fmla="*/ 1828800 w 2085975"/>
                <a:gd name="connsiteY6" fmla="*/ 390525 h 1466850"/>
                <a:gd name="connsiteX7" fmla="*/ 1571625 w 2085975"/>
                <a:gd name="connsiteY7" fmla="*/ 0 h 1466850"/>
                <a:gd name="connsiteX8" fmla="*/ 1304925 w 2085975"/>
                <a:gd name="connsiteY8" fmla="*/ 19050 h 1466850"/>
                <a:gd name="connsiteX9" fmla="*/ 742950 w 2085975"/>
                <a:gd name="connsiteY9" fmla="*/ 323850 h 1466850"/>
                <a:gd name="connsiteX10" fmla="*/ 0 w 2085975"/>
                <a:gd name="connsiteY10" fmla="*/ 533400 h 1466850"/>
                <a:gd name="connsiteX0" fmla="*/ 0 w 2085975"/>
                <a:gd name="connsiteY0" fmla="*/ 518381 h 1451831"/>
                <a:gd name="connsiteX1" fmla="*/ 323850 w 2085975"/>
                <a:gd name="connsiteY1" fmla="*/ 1032731 h 1451831"/>
                <a:gd name="connsiteX2" fmla="*/ 180975 w 2085975"/>
                <a:gd name="connsiteY2" fmla="*/ 1175606 h 1451831"/>
                <a:gd name="connsiteX3" fmla="*/ 361950 w 2085975"/>
                <a:gd name="connsiteY3" fmla="*/ 1451831 h 1451831"/>
                <a:gd name="connsiteX4" fmla="*/ 2085975 w 2085975"/>
                <a:gd name="connsiteY4" fmla="*/ 832706 h 1451831"/>
                <a:gd name="connsiteX5" fmla="*/ 1971675 w 2085975"/>
                <a:gd name="connsiteY5" fmla="*/ 537431 h 1451831"/>
                <a:gd name="connsiteX6" fmla="*/ 1828800 w 2085975"/>
                <a:gd name="connsiteY6" fmla="*/ 375506 h 1451831"/>
                <a:gd name="connsiteX7" fmla="*/ 1642328 w 2085975"/>
                <a:gd name="connsiteY7" fmla="*/ 0 h 1451831"/>
                <a:gd name="connsiteX8" fmla="*/ 1304925 w 2085975"/>
                <a:gd name="connsiteY8" fmla="*/ 4031 h 1451831"/>
                <a:gd name="connsiteX9" fmla="*/ 742950 w 2085975"/>
                <a:gd name="connsiteY9" fmla="*/ 308831 h 1451831"/>
                <a:gd name="connsiteX10" fmla="*/ 0 w 2085975"/>
                <a:gd name="connsiteY10" fmla="*/ 518381 h 1451831"/>
                <a:gd name="connsiteX0" fmla="*/ 225767 w 2311742"/>
                <a:gd name="connsiteY0" fmla="*/ 518381 h 1742212"/>
                <a:gd name="connsiteX1" fmla="*/ 549617 w 2311742"/>
                <a:gd name="connsiteY1" fmla="*/ 1032731 h 1742212"/>
                <a:gd name="connsiteX2" fmla="*/ 406742 w 2311742"/>
                <a:gd name="connsiteY2" fmla="*/ 1175606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 name="connsiteX0" fmla="*/ 225767 w 2311742"/>
                <a:gd name="connsiteY0" fmla="*/ 518381 h 1742212"/>
                <a:gd name="connsiteX1" fmla="*/ 549617 w 2311742"/>
                <a:gd name="connsiteY1" fmla="*/ 1032731 h 1742212"/>
                <a:gd name="connsiteX2" fmla="*/ 406742 w 2311742"/>
                <a:gd name="connsiteY2" fmla="*/ 1175606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 name="connsiteX0" fmla="*/ 225767 w 2311742"/>
                <a:gd name="connsiteY0" fmla="*/ 518381 h 1742212"/>
                <a:gd name="connsiteX1" fmla="*/ 549617 w 2311742"/>
                <a:gd name="connsiteY1" fmla="*/ 1032731 h 1742212"/>
                <a:gd name="connsiteX2" fmla="*/ 424417 w 2311742"/>
                <a:gd name="connsiteY2" fmla="*/ 1220665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 name="connsiteX0" fmla="*/ 225767 w 2311742"/>
                <a:gd name="connsiteY0" fmla="*/ 518381 h 1742212"/>
                <a:gd name="connsiteX1" fmla="*/ 615901 w 2311742"/>
                <a:gd name="connsiteY1" fmla="*/ 1057764 h 1742212"/>
                <a:gd name="connsiteX2" fmla="*/ 424417 w 2311742"/>
                <a:gd name="connsiteY2" fmla="*/ 1220665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742" h="1742212">
                  <a:moveTo>
                    <a:pt x="225767" y="518381"/>
                  </a:moveTo>
                  <a:lnTo>
                    <a:pt x="615901" y="1057764"/>
                  </a:lnTo>
                  <a:lnTo>
                    <a:pt x="424417" y="1220665"/>
                  </a:lnTo>
                  <a:cubicBezTo>
                    <a:pt x="288836" y="1409534"/>
                    <a:pt x="60459" y="1538323"/>
                    <a:pt x="0" y="1742212"/>
                  </a:cubicBezTo>
                  <a:lnTo>
                    <a:pt x="2311742" y="832706"/>
                  </a:lnTo>
                  <a:lnTo>
                    <a:pt x="2197442" y="537431"/>
                  </a:lnTo>
                  <a:lnTo>
                    <a:pt x="2054567" y="375506"/>
                  </a:lnTo>
                  <a:lnTo>
                    <a:pt x="1868095" y="0"/>
                  </a:lnTo>
                  <a:lnTo>
                    <a:pt x="1530692" y="4031"/>
                  </a:lnTo>
                  <a:lnTo>
                    <a:pt x="968717" y="308831"/>
                  </a:lnTo>
                  <a:lnTo>
                    <a:pt x="225767" y="518381"/>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14" name="TextBox 8">
              <a:extLst>
                <a:ext uri="{FF2B5EF4-FFF2-40B4-BE49-F238E27FC236}">
                  <a16:creationId xmlns:a16="http://schemas.microsoft.com/office/drawing/2014/main" id="{9451B191-0D98-4931-A945-A881A5B9F5C5}"/>
                </a:ext>
              </a:extLst>
            </p:cNvPr>
            <p:cNvSpPr txBox="1"/>
            <p:nvPr/>
          </p:nvSpPr>
          <p:spPr>
            <a:xfrm>
              <a:off x="3063628" y="3874433"/>
              <a:ext cx="2016901"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3744ECE6-6149-4280-8818-205081CB8636}" type="TxLink">
                <a:rPr lang="en-US" sz="2000" b="1" i="0" u="none" strike="noStrike" kern="1200">
                  <a:solidFill>
                    <a:srgbClr val="000000"/>
                  </a:solidFill>
                  <a:latin typeface="Calibri"/>
                  <a:cs typeface="Calibri"/>
                </a:rPr>
                <a:pPr/>
                <a:t>Market Place</a:t>
              </a:fld>
              <a:endParaRPr lang="en-US" sz="2000" b="1" kern="1200" dirty="0"/>
            </a:p>
          </p:txBody>
        </p:sp>
      </p:grpSp>
      <p:sp>
        <p:nvSpPr>
          <p:cNvPr id="15" name="TextBox 14">
            <a:extLst>
              <a:ext uri="{FF2B5EF4-FFF2-40B4-BE49-F238E27FC236}">
                <a16:creationId xmlns:a16="http://schemas.microsoft.com/office/drawing/2014/main" id="{C4F2B30C-4659-FFD6-5946-74471DDF6829}"/>
              </a:ext>
            </a:extLst>
          </p:cNvPr>
          <p:cNvSpPr txBox="1"/>
          <p:nvPr/>
        </p:nvSpPr>
        <p:spPr>
          <a:xfrm>
            <a:off x="8215913" y="6266685"/>
            <a:ext cx="3976087" cy="400110"/>
          </a:xfrm>
          <a:prstGeom prst="rect">
            <a:avLst/>
          </a:prstGeom>
          <a:noFill/>
        </p:spPr>
        <p:txBody>
          <a:bodyPr wrap="square" rtlCol="0">
            <a:spAutoFit/>
          </a:bodyPr>
          <a:lstStyle/>
          <a:p>
            <a:pPr algn="r"/>
            <a:r>
              <a:rPr lang="en-GB" sz="1200" b="1" dirty="0">
                <a:solidFill>
                  <a:schemeClr val="bg1">
                    <a:lumMod val="50000"/>
                  </a:schemeClr>
                </a:solidFill>
              </a:rPr>
              <a:t>© </a:t>
            </a:r>
            <a:r>
              <a:rPr lang="en-GB" sz="2000" b="1" dirty="0">
                <a:solidFill>
                  <a:schemeClr val="bg1">
                    <a:lumMod val="50000"/>
                  </a:schemeClr>
                </a:solidFill>
              </a:rPr>
              <a:t>OpenStreetMap</a:t>
            </a:r>
            <a:r>
              <a:rPr lang="en-GB" sz="1200" b="1" dirty="0">
                <a:solidFill>
                  <a:schemeClr val="bg1">
                    <a:lumMod val="50000"/>
                  </a:schemeClr>
                </a:solidFill>
              </a:rPr>
              <a:t> </a:t>
            </a:r>
            <a:r>
              <a:rPr lang="en-GB" sz="2000" b="1" dirty="0">
                <a:solidFill>
                  <a:schemeClr val="bg1">
                    <a:lumMod val="50000"/>
                  </a:schemeClr>
                </a:solidFill>
              </a:rPr>
              <a:t>Contributors</a:t>
            </a:r>
          </a:p>
        </p:txBody>
      </p:sp>
      <p:cxnSp>
        <p:nvCxnSpPr>
          <p:cNvPr id="17" name="Straight Connector 16">
            <a:extLst>
              <a:ext uri="{FF2B5EF4-FFF2-40B4-BE49-F238E27FC236}">
                <a16:creationId xmlns:a16="http://schemas.microsoft.com/office/drawing/2014/main" id="{5DF3053C-662E-E243-47A5-5F1D629CA035}"/>
              </a:ext>
            </a:extLst>
          </p:cNvPr>
          <p:cNvCxnSpPr>
            <a:cxnSpLocks/>
          </p:cNvCxnSpPr>
          <p:nvPr/>
        </p:nvCxnSpPr>
        <p:spPr>
          <a:xfrm>
            <a:off x="9862317" y="6011465"/>
            <a:ext cx="2002971" cy="28187"/>
          </a:xfrm>
          <a:prstGeom prst="line">
            <a:avLst/>
          </a:prstGeom>
          <a:ln w="889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EBDB8D3-5564-94EE-351F-C62AD090E457}"/>
              </a:ext>
            </a:extLst>
          </p:cNvPr>
          <p:cNvSpPr txBox="1"/>
          <p:nvPr/>
        </p:nvSpPr>
        <p:spPr>
          <a:xfrm>
            <a:off x="10391378" y="5553004"/>
            <a:ext cx="944847" cy="400110"/>
          </a:xfrm>
          <a:prstGeom prst="rect">
            <a:avLst/>
          </a:prstGeom>
          <a:noFill/>
        </p:spPr>
        <p:txBody>
          <a:bodyPr wrap="square" rtlCol="0">
            <a:spAutoFit/>
          </a:bodyPr>
          <a:lstStyle/>
          <a:p>
            <a:pPr algn="ctr"/>
            <a:r>
              <a:rPr lang="en-GB" sz="2000" b="1" dirty="0"/>
              <a:t>100m</a:t>
            </a:r>
          </a:p>
        </p:txBody>
      </p:sp>
      <p:grpSp>
        <p:nvGrpSpPr>
          <p:cNvPr id="23" name="Group 22">
            <a:extLst>
              <a:ext uri="{FF2B5EF4-FFF2-40B4-BE49-F238E27FC236}">
                <a16:creationId xmlns:a16="http://schemas.microsoft.com/office/drawing/2014/main" id="{D5AA408E-AD0F-D9B1-03D7-25EA3DAFB811}"/>
              </a:ext>
            </a:extLst>
          </p:cNvPr>
          <p:cNvGrpSpPr/>
          <p:nvPr/>
        </p:nvGrpSpPr>
        <p:grpSpPr>
          <a:xfrm>
            <a:off x="10620326" y="394079"/>
            <a:ext cx="944847" cy="1021614"/>
            <a:chOff x="8544783" y="1350296"/>
            <a:chExt cx="944847" cy="1021614"/>
          </a:xfrm>
        </p:grpSpPr>
        <p:sp>
          <p:nvSpPr>
            <p:cNvPr id="21" name="Isosceles Triangle 20">
              <a:extLst>
                <a:ext uri="{FF2B5EF4-FFF2-40B4-BE49-F238E27FC236}">
                  <a16:creationId xmlns:a16="http://schemas.microsoft.com/office/drawing/2014/main" id="{FE6221E3-EF53-7168-30A7-D9BFA2BCAEA6}"/>
                </a:ext>
              </a:extLst>
            </p:cNvPr>
            <p:cNvSpPr/>
            <p:nvPr/>
          </p:nvSpPr>
          <p:spPr>
            <a:xfrm>
              <a:off x="8831943" y="1864097"/>
              <a:ext cx="370528" cy="507813"/>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D0B09F72-FCA3-39FF-6554-5417A0D41911}"/>
                </a:ext>
              </a:extLst>
            </p:cNvPr>
            <p:cNvSpPr txBox="1"/>
            <p:nvPr/>
          </p:nvSpPr>
          <p:spPr>
            <a:xfrm>
              <a:off x="8544783" y="1350296"/>
              <a:ext cx="944847" cy="523220"/>
            </a:xfrm>
            <a:prstGeom prst="rect">
              <a:avLst/>
            </a:prstGeom>
            <a:noFill/>
          </p:spPr>
          <p:txBody>
            <a:bodyPr wrap="square" rtlCol="0">
              <a:spAutoFit/>
            </a:bodyPr>
            <a:lstStyle/>
            <a:p>
              <a:pPr algn="ctr"/>
              <a:r>
                <a:rPr lang="en-GB" sz="2800" b="1" dirty="0"/>
                <a:t>N</a:t>
              </a:r>
            </a:p>
          </p:txBody>
        </p:sp>
      </p:grpSp>
      <p:pic>
        <p:nvPicPr>
          <p:cNvPr id="16" name="Picture 15">
            <a:extLst>
              <a:ext uri="{FF2B5EF4-FFF2-40B4-BE49-F238E27FC236}">
                <a16:creationId xmlns:a16="http://schemas.microsoft.com/office/drawing/2014/main" id="{47EB1FEB-F480-ECB8-1497-01A9DEF1F46A}"/>
              </a:ext>
            </a:extLst>
          </p:cNvPr>
          <p:cNvPicPr>
            <a:picLocks noChangeAspect="1"/>
          </p:cNvPicPr>
          <p:nvPr/>
        </p:nvPicPr>
        <p:blipFill>
          <a:blip r:embed="rId3"/>
          <a:stretch>
            <a:fillRect/>
          </a:stretch>
        </p:blipFill>
        <p:spPr>
          <a:xfrm>
            <a:off x="274781" y="3913715"/>
            <a:ext cx="5085861" cy="2666558"/>
          </a:xfrm>
          <a:prstGeom prst="rect">
            <a:avLst/>
          </a:prstGeom>
          <a:ln>
            <a:solidFill>
              <a:schemeClr val="accent1">
                <a:shade val="15000"/>
              </a:schemeClr>
            </a:solidFill>
          </a:ln>
          <a:effectLst>
            <a:outerShdw blurRad="50800" dist="38100" dir="2700000" algn="tl" rotWithShape="0">
              <a:prstClr val="black">
                <a:alpha val="40000"/>
              </a:prstClr>
            </a:outerShdw>
          </a:effectLst>
        </p:spPr>
      </p:pic>
      <p:cxnSp>
        <p:nvCxnSpPr>
          <p:cNvPr id="18" name="Straight Connector 17">
            <a:extLst>
              <a:ext uri="{FF2B5EF4-FFF2-40B4-BE49-F238E27FC236}">
                <a16:creationId xmlns:a16="http://schemas.microsoft.com/office/drawing/2014/main" id="{329B4C8E-2CEA-01C6-908E-2D99E5253DA2}"/>
              </a:ext>
            </a:extLst>
          </p:cNvPr>
          <p:cNvCxnSpPr>
            <a:cxnSpLocks/>
          </p:cNvCxnSpPr>
          <p:nvPr/>
        </p:nvCxnSpPr>
        <p:spPr>
          <a:xfrm flipH="1">
            <a:off x="522671" y="4716330"/>
            <a:ext cx="4629901" cy="0"/>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pic>
        <p:nvPicPr>
          <p:cNvPr id="32" name="Picture 31">
            <a:extLst>
              <a:ext uri="{FF2B5EF4-FFF2-40B4-BE49-F238E27FC236}">
                <a16:creationId xmlns:a16="http://schemas.microsoft.com/office/drawing/2014/main" id="{634AE5A1-8772-DEB5-4852-C715A0C56709}"/>
              </a:ext>
            </a:extLst>
          </p:cNvPr>
          <p:cNvPicPr>
            <a:picLocks noChangeAspect="1"/>
          </p:cNvPicPr>
          <p:nvPr/>
        </p:nvPicPr>
        <p:blipFill>
          <a:blip r:embed="rId4"/>
          <a:stretch>
            <a:fillRect/>
          </a:stretch>
        </p:blipFill>
        <p:spPr>
          <a:xfrm>
            <a:off x="285072" y="3927818"/>
            <a:ext cx="5075569" cy="2661162"/>
          </a:xfrm>
          <a:prstGeom prst="rect">
            <a:avLst/>
          </a:prstGeom>
        </p:spPr>
      </p:pic>
      <p:cxnSp>
        <p:nvCxnSpPr>
          <p:cNvPr id="33" name="Straight Connector 32">
            <a:extLst>
              <a:ext uri="{FF2B5EF4-FFF2-40B4-BE49-F238E27FC236}">
                <a16:creationId xmlns:a16="http://schemas.microsoft.com/office/drawing/2014/main" id="{FC0F5D08-86B6-D1A7-2902-258809AA0587}"/>
              </a:ext>
            </a:extLst>
          </p:cNvPr>
          <p:cNvCxnSpPr>
            <a:cxnSpLocks/>
          </p:cNvCxnSpPr>
          <p:nvPr/>
        </p:nvCxnSpPr>
        <p:spPr>
          <a:xfrm flipH="1">
            <a:off x="515416" y="4738103"/>
            <a:ext cx="4629901" cy="0"/>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graphicFrame>
        <p:nvGraphicFramePr>
          <p:cNvPr id="3" name="Table 2">
            <a:extLst>
              <a:ext uri="{FF2B5EF4-FFF2-40B4-BE49-F238E27FC236}">
                <a16:creationId xmlns:a16="http://schemas.microsoft.com/office/drawing/2014/main" id="{3900B837-1800-4581-174E-D579D8003F1F}"/>
              </a:ext>
            </a:extLst>
          </p:cNvPr>
          <p:cNvGraphicFramePr>
            <a:graphicFrameLocks noGrp="1"/>
          </p:cNvGraphicFramePr>
          <p:nvPr>
            <p:extLst>
              <p:ext uri="{D42A27DB-BD31-4B8C-83A1-F6EECF244321}">
                <p14:modId xmlns:p14="http://schemas.microsoft.com/office/powerpoint/2010/main" val="1528546161"/>
              </p:ext>
            </p:extLst>
          </p:nvPr>
        </p:nvGraphicFramePr>
        <p:xfrm>
          <a:off x="374539" y="245168"/>
          <a:ext cx="2028978" cy="1463040"/>
        </p:xfrm>
        <a:graphic>
          <a:graphicData uri="http://schemas.openxmlformats.org/drawingml/2006/table">
            <a:tbl>
              <a:tblPr/>
              <a:tblGrid>
                <a:gridCol w="1080501">
                  <a:extLst>
                    <a:ext uri="{9D8B030D-6E8A-4147-A177-3AD203B41FA5}">
                      <a16:colId xmlns:a16="http://schemas.microsoft.com/office/drawing/2014/main" val="179353588"/>
                    </a:ext>
                  </a:extLst>
                </a:gridCol>
                <a:gridCol w="948477">
                  <a:extLst>
                    <a:ext uri="{9D8B030D-6E8A-4147-A177-3AD203B41FA5}">
                      <a16:colId xmlns:a16="http://schemas.microsoft.com/office/drawing/2014/main" val="4129273228"/>
                    </a:ext>
                  </a:extLst>
                </a:gridCol>
              </a:tblGrid>
              <a:tr h="0">
                <a:tc>
                  <a:txBody>
                    <a:bodyPr/>
                    <a:lstStyle/>
                    <a:p>
                      <a:r>
                        <a:rPr lang="en-GB" dirty="0">
                          <a:effectLst/>
                        </a:rPr>
                        <a:t>1 hour</a:t>
                      </a:r>
                    </a:p>
                  </a:txBody>
                  <a:tcPr anchor="ctr">
                    <a:lnL>
                      <a:noFill/>
                    </a:lnL>
                    <a:lnR>
                      <a:noFill/>
                    </a:lnR>
                    <a:lnT>
                      <a:noFill/>
                    </a:lnT>
                    <a:lnB>
                      <a:noFill/>
                    </a:lnB>
                    <a:noFill/>
                  </a:tcPr>
                </a:tc>
                <a:tc>
                  <a:txBody>
                    <a:bodyPr/>
                    <a:lstStyle/>
                    <a:p>
                      <a:r>
                        <a:rPr lang="en-GB">
                          <a:effectLst/>
                        </a:rPr>
                        <a:t>£1.40</a:t>
                      </a:r>
                    </a:p>
                  </a:txBody>
                  <a:tcPr anchor="ctr">
                    <a:lnL>
                      <a:noFill/>
                    </a:lnL>
                    <a:lnR>
                      <a:noFill/>
                    </a:lnR>
                    <a:lnT>
                      <a:noFill/>
                    </a:lnT>
                    <a:lnB>
                      <a:noFill/>
                    </a:lnB>
                    <a:noFill/>
                  </a:tcPr>
                </a:tc>
                <a:extLst>
                  <a:ext uri="{0D108BD9-81ED-4DB2-BD59-A6C34878D82A}">
                    <a16:rowId xmlns:a16="http://schemas.microsoft.com/office/drawing/2014/main" val="1886167926"/>
                  </a:ext>
                </a:extLst>
              </a:tr>
              <a:tr h="0">
                <a:tc>
                  <a:txBody>
                    <a:bodyPr/>
                    <a:lstStyle/>
                    <a:p>
                      <a:r>
                        <a:rPr lang="en-GB" dirty="0">
                          <a:effectLst/>
                        </a:rPr>
                        <a:t>2 hours</a:t>
                      </a:r>
                    </a:p>
                  </a:txBody>
                  <a:tcPr anchor="ctr">
                    <a:lnL>
                      <a:noFill/>
                    </a:lnL>
                    <a:lnR>
                      <a:noFill/>
                    </a:lnR>
                    <a:lnT>
                      <a:noFill/>
                    </a:lnT>
                    <a:lnB>
                      <a:noFill/>
                    </a:lnB>
                    <a:noFill/>
                  </a:tcPr>
                </a:tc>
                <a:tc>
                  <a:txBody>
                    <a:bodyPr/>
                    <a:lstStyle/>
                    <a:p>
                      <a:r>
                        <a:rPr lang="en-GB" dirty="0">
                          <a:effectLst/>
                        </a:rPr>
                        <a:t>£2.90</a:t>
                      </a:r>
                    </a:p>
                  </a:txBody>
                  <a:tcPr anchor="ctr">
                    <a:lnL>
                      <a:noFill/>
                    </a:lnL>
                    <a:lnR>
                      <a:noFill/>
                    </a:lnR>
                    <a:lnT>
                      <a:noFill/>
                    </a:lnT>
                    <a:lnB>
                      <a:noFill/>
                    </a:lnB>
                    <a:noFill/>
                  </a:tcPr>
                </a:tc>
                <a:extLst>
                  <a:ext uri="{0D108BD9-81ED-4DB2-BD59-A6C34878D82A}">
                    <a16:rowId xmlns:a16="http://schemas.microsoft.com/office/drawing/2014/main" val="1313929489"/>
                  </a:ext>
                </a:extLst>
              </a:tr>
              <a:tr h="0">
                <a:tc>
                  <a:txBody>
                    <a:bodyPr/>
                    <a:lstStyle/>
                    <a:p>
                      <a:r>
                        <a:rPr lang="en-GB">
                          <a:effectLst/>
                        </a:rPr>
                        <a:t>3 hours</a:t>
                      </a:r>
                    </a:p>
                  </a:txBody>
                  <a:tcPr anchor="ctr">
                    <a:lnL>
                      <a:noFill/>
                    </a:lnL>
                    <a:lnR>
                      <a:noFill/>
                    </a:lnR>
                    <a:lnT>
                      <a:noFill/>
                    </a:lnT>
                    <a:lnB>
                      <a:noFill/>
                    </a:lnB>
                    <a:noFill/>
                  </a:tcPr>
                </a:tc>
                <a:tc>
                  <a:txBody>
                    <a:bodyPr/>
                    <a:lstStyle/>
                    <a:p>
                      <a:r>
                        <a:rPr lang="en-GB" dirty="0">
                          <a:effectLst/>
                        </a:rPr>
                        <a:t>£4.30</a:t>
                      </a:r>
                    </a:p>
                  </a:txBody>
                  <a:tcPr anchor="ctr">
                    <a:lnL>
                      <a:noFill/>
                    </a:lnL>
                    <a:lnR>
                      <a:noFill/>
                    </a:lnR>
                    <a:lnT>
                      <a:noFill/>
                    </a:lnT>
                    <a:lnB>
                      <a:noFill/>
                    </a:lnB>
                    <a:noFill/>
                  </a:tcPr>
                </a:tc>
                <a:extLst>
                  <a:ext uri="{0D108BD9-81ED-4DB2-BD59-A6C34878D82A}">
                    <a16:rowId xmlns:a16="http://schemas.microsoft.com/office/drawing/2014/main" val="2146580914"/>
                  </a:ext>
                </a:extLst>
              </a:tr>
              <a:tr h="0">
                <a:tc>
                  <a:txBody>
                    <a:bodyPr/>
                    <a:lstStyle/>
                    <a:p>
                      <a:r>
                        <a:rPr lang="en-GB">
                          <a:effectLst/>
                        </a:rPr>
                        <a:t>All day</a:t>
                      </a:r>
                    </a:p>
                  </a:txBody>
                  <a:tcPr anchor="ctr">
                    <a:lnL>
                      <a:noFill/>
                    </a:lnL>
                    <a:lnR>
                      <a:noFill/>
                    </a:lnR>
                    <a:lnT>
                      <a:noFill/>
                    </a:lnT>
                    <a:lnB>
                      <a:noFill/>
                    </a:lnB>
                    <a:noFill/>
                  </a:tcPr>
                </a:tc>
                <a:tc>
                  <a:txBody>
                    <a:bodyPr/>
                    <a:lstStyle/>
                    <a:p>
                      <a:r>
                        <a:rPr lang="en-GB" dirty="0">
                          <a:effectLst/>
                        </a:rPr>
                        <a:t>£5.80</a:t>
                      </a:r>
                    </a:p>
                  </a:txBody>
                  <a:tcPr anchor="ctr">
                    <a:lnL>
                      <a:noFill/>
                    </a:lnL>
                    <a:lnR>
                      <a:noFill/>
                    </a:lnR>
                    <a:lnT>
                      <a:noFill/>
                    </a:lnT>
                    <a:lnB>
                      <a:noFill/>
                    </a:lnB>
                    <a:noFill/>
                  </a:tcPr>
                </a:tc>
                <a:extLst>
                  <a:ext uri="{0D108BD9-81ED-4DB2-BD59-A6C34878D82A}">
                    <a16:rowId xmlns:a16="http://schemas.microsoft.com/office/drawing/2014/main" val="3705924584"/>
                  </a:ext>
                </a:extLst>
              </a:tr>
            </a:tbl>
          </a:graphicData>
        </a:graphic>
      </p:graphicFrame>
      <p:graphicFrame>
        <p:nvGraphicFramePr>
          <p:cNvPr id="4" name="Table 3">
            <a:extLst>
              <a:ext uri="{FF2B5EF4-FFF2-40B4-BE49-F238E27FC236}">
                <a16:creationId xmlns:a16="http://schemas.microsoft.com/office/drawing/2014/main" id="{2E3402DE-3306-60D2-5C49-8DCD910EEF21}"/>
              </a:ext>
            </a:extLst>
          </p:cNvPr>
          <p:cNvGraphicFramePr>
            <a:graphicFrameLocks noGrp="1"/>
          </p:cNvGraphicFramePr>
          <p:nvPr>
            <p:extLst>
              <p:ext uri="{D42A27DB-BD31-4B8C-83A1-F6EECF244321}">
                <p14:modId xmlns:p14="http://schemas.microsoft.com/office/powerpoint/2010/main" val="1196950007"/>
              </p:ext>
            </p:extLst>
          </p:nvPr>
        </p:nvGraphicFramePr>
        <p:xfrm>
          <a:off x="6803965" y="6179004"/>
          <a:ext cx="2028978" cy="365760"/>
        </p:xfrm>
        <a:graphic>
          <a:graphicData uri="http://schemas.openxmlformats.org/drawingml/2006/table">
            <a:tbl>
              <a:tblPr/>
              <a:tblGrid>
                <a:gridCol w="1080501">
                  <a:extLst>
                    <a:ext uri="{9D8B030D-6E8A-4147-A177-3AD203B41FA5}">
                      <a16:colId xmlns:a16="http://schemas.microsoft.com/office/drawing/2014/main" val="4078712302"/>
                    </a:ext>
                  </a:extLst>
                </a:gridCol>
                <a:gridCol w="948477">
                  <a:extLst>
                    <a:ext uri="{9D8B030D-6E8A-4147-A177-3AD203B41FA5}">
                      <a16:colId xmlns:a16="http://schemas.microsoft.com/office/drawing/2014/main" val="3289558909"/>
                    </a:ext>
                  </a:extLst>
                </a:gridCol>
              </a:tblGrid>
              <a:tr h="0">
                <a:tc>
                  <a:txBody>
                    <a:bodyPr/>
                    <a:lstStyle/>
                    <a:p>
                      <a:r>
                        <a:rPr lang="en-GB">
                          <a:effectLst/>
                        </a:rPr>
                        <a:t>All day</a:t>
                      </a:r>
                    </a:p>
                  </a:txBody>
                  <a:tcPr anchor="ctr">
                    <a:lnL>
                      <a:noFill/>
                    </a:lnL>
                    <a:lnR>
                      <a:noFill/>
                    </a:lnR>
                    <a:lnT>
                      <a:noFill/>
                    </a:lnT>
                    <a:lnB>
                      <a:noFill/>
                    </a:lnB>
                    <a:noFill/>
                  </a:tcPr>
                </a:tc>
                <a:tc>
                  <a:txBody>
                    <a:bodyPr/>
                    <a:lstStyle/>
                    <a:p>
                      <a:r>
                        <a:rPr lang="en-GB" dirty="0">
                          <a:effectLst/>
                        </a:rPr>
                        <a:t>£5.80</a:t>
                      </a:r>
                    </a:p>
                  </a:txBody>
                  <a:tcPr anchor="ctr">
                    <a:lnL>
                      <a:noFill/>
                    </a:lnL>
                    <a:lnR>
                      <a:noFill/>
                    </a:lnR>
                    <a:lnT>
                      <a:noFill/>
                    </a:lnT>
                    <a:lnB>
                      <a:noFill/>
                    </a:lnB>
                    <a:noFill/>
                  </a:tcPr>
                </a:tc>
                <a:extLst>
                  <a:ext uri="{0D108BD9-81ED-4DB2-BD59-A6C34878D82A}">
                    <a16:rowId xmlns:a16="http://schemas.microsoft.com/office/drawing/2014/main" val="1228139212"/>
                  </a:ext>
                </a:extLst>
              </a:tr>
            </a:tbl>
          </a:graphicData>
        </a:graphic>
      </p:graphicFrame>
      <p:pic>
        <p:nvPicPr>
          <p:cNvPr id="2" name="Picture 1">
            <a:extLst>
              <a:ext uri="{FF2B5EF4-FFF2-40B4-BE49-F238E27FC236}">
                <a16:creationId xmlns:a16="http://schemas.microsoft.com/office/drawing/2014/main" id="{6EDC0ED9-8397-BE7B-F517-1519184461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16197" y="7248228"/>
            <a:ext cx="1421206" cy="657851"/>
          </a:xfrm>
          <a:prstGeom prst="rect">
            <a:avLst/>
          </a:prstGeom>
        </p:spPr>
      </p:pic>
    </p:spTree>
    <p:extLst>
      <p:ext uri="{BB962C8B-B14F-4D97-AF65-F5344CB8AC3E}">
        <p14:creationId xmlns:p14="http://schemas.microsoft.com/office/powerpoint/2010/main" val="295106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78D03-FE29-998E-3FD2-CBFF586CB90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1E6844D-820C-325F-8440-5230541C1A6E}"/>
              </a:ext>
            </a:extLst>
          </p:cNvPr>
          <p:cNvPicPr>
            <a:picLocks noChangeAspect="1"/>
          </p:cNvPicPr>
          <p:nvPr/>
        </p:nvPicPr>
        <p:blipFill>
          <a:blip r:embed="rId2"/>
          <a:srcRect b="17664"/>
          <a:stretch/>
        </p:blipFill>
        <p:spPr>
          <a:xfrm>
            <a:off x="0" y="1"/>
            <a:ext cx="12192000" cy="6811736"/>
          </a:xfrm>
          <a:prstGeom prst="rect">
            <a:avLst/>
          </a:prstGeom>
        </p:spPr>
      </p:pic>
      <p:sp>
        <p:nvSpPr>
          <p:cNvPr id="24" name="Rectangle 23">
            <a:extLst>
              <a:ext uri="{FF2B5EF4-FFF2-40B4-BE49-F238E27FC236}">
                <a16:creationId xmlns:a16="http://schemas.microsoft.com/office/drawing/2014/main" id="{9338CF9A-791A-7154-4B97-7A9151A6FB54}"/>
              </a:ext>
            </a:extLst>
          </p:cNvPr>
          <p:cNvSpPr/>
          <p:nvPr/>
        </p:nvSpPr>
        <p:spPr>
          <a:xfrm>
            <a:off x="-232229" y="-935860"/>
            <a:ext cx="12656457" cy="8962571"/>
          </a:xfrm>
          <a:prstGeom prst="rect">
            <a:avLst/>
          </a:prstGeom>
          <a:solidFill>
            <a:schemeClr val="bg1">
              <a:alpha val="4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02A2DFA3-8D2C-14A4-F661-6B273947C513}"/>
              </a:ext>
            </a:extLst>
          </p:cNvPr>
          <p:cNvGrpSpPr/>
          <p:nvPr/>
        </p:nvGrpSpPr>
        <p:grpSpPr>
          <a:xfrm>
            <a:off x="2180035" y="467801"/>
            <a:ext cx="6778906" cy="5894922"/>
            <a:chOff x="2180035" y="467801"/>
            <a:chExt cx="6778906" cy="5894922"/>
          </a:xfrm>
        </p:grpSpPr>
        <p:sp>
          <p:nvSpPr>
            <p:cNvPr id="7" name="Freeform: Shape 6">
              <a:extLst>
                <a:ext uri="{FF2B5EF4-FFF2-40B4-BE49-F238E27FC236}">
                  <a16:creationId xmlns:a16="http://schemas.microsoft.com/office/drawing/2014/main" id="{53F84C66-9348-8FC7-01A7-CBA4FF560167}"/>
                </a:ext>
              </a:extLst>
            </p:cNvPr>
            <p:cNvSpPr/>
            <p:nvPr/>
          </p:nvSpPr>
          <p:spPr>
            <a:xfrm>
              <a:off x="2180035" y="1441762"/>
              <a:ext cx="1646149" cy="1179624"/>
            </a:xfrm>
            <a:custGeom>
              <a:avLst/>
              <a:gdLst>
                <a:gd name="connsiteX0" fmla="*/ 0 w 1019175"/>
                <a:gd name="connsiteY0" fmla="*/ 533400 h 809625"/>
                <a:gd name="connsiteX1" fmla="*/ 295275 w 1019175"/>
                <a:gd name="connsiteY1" fmla="*/ 352425 h 809625"/>
                <a:gd name="connsiteX2" fmla="*/ 342900 w 1019175"/>
                <a:gd name="connsiteY2" fmla="*/ 419100 h 809625"/>
                <a:gd name="connsiteX3" fmla="*/ 371475 w 1019175"/>
                <a:gd name="connsiteY3" fmla="*/ 381000 h 809625"/>
                <a:gd name="connsiteX4" fmla="*/ 276225 w 1019175"/>
                <a:gd name="connsiteY4" fmla="*/ 228600 h 809625"/>
                <a:gd name="connsiteX5" fmla="*/ 581025 w 1019175"/>
                <a:gd name="connsiteY5" fmla="*/ 0 h 809625"/>
                <a:gd name="connsiteX6" fmla="*/ 714375 w 1019175"/>
                <a:gd name="connsiteY6" fmla="*/ 161925 h 809625"/>
                <a:gd name="connsiteX7" fmla="*/ 647700 w 1019175"/>
                <a:gd name="connsiteY7" fmla="*/ 209550 h 809625"/>
                <a:gd name="connsiteX8" fmla="*/ 762000 w 1019175"/>
                <a:gd name="connsiteY8" fmla="*/ 342900 h 809625"/>
                <a:gd name="connsiteX9" fmla="*/ 828675 w 1019175"/>
                <a:gd name="connsiteY9" fmla="*/ 295275 h 809625"/>
                <a:gd name="connsiteX10" fmla="*/ 1019175 w 1019175"/>
                <a:gd name="connsiteY10" fmla="*/ 533400 h 809625"/>
                <a:gd name="connsiteX11" fmla="*/ 685800 w 1019175"/>
                <a:gd name="connsiteY11" fmla="*/ 809625 h 809625"/>
                <a:gd name="connsiteX12" fmla="*/ 457200 w 1019175"/>
                <a:gd name="connsiteY12" fmla="*/ 523875 h 809625"/>
                <a:gd name="connsiteX13" fmla="*/ 66675 w 1019175"/>
                <a:gd name="connsiteY13" fmla="*/ 704850 h 809625"/>
                <a:gd name="connsiteX14" fmla="*/ 0 w 1019175"/>
                <a:gd name="connsiteY14" fmla="*/ 53340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175" h="809625">
                  <a:moveTo>
                    <a:pt x="0" y="533400"/>
                  </a:moveTo>
                  <a:lnTo>
                    <a:pt x="295275" y="352425"/>
                  </a:lnTo>
                  <a:lnTo>
                    <a:pt x="342900" y="419100"/>
                  </a:lnTo>
                  <a:lnTo>
                    <a:pt x="371475" y="381000"/>
                  </a:lnTo>
                  <a:lnTo>
                    <a:pt x="276225" y="228600"/>
                  </a:lnTo>
                  <a:lnTo>
                    <a:pt x="581025" y="0"/>
                  </a:lnTo>
                  <a:lnTo>
                    <a:pt x="714375" y="161925"/>
                  </a:lnTo>
                  <a:lnTo>
                    <a:pt x="647700" y="209550"/>
                  </a:lnTo>
                  <a:lnTo>
                    <a:pt x="762000" y="342900"/>
                  </a:lnTo>
                  <a:lnTo>
                    <a:pt x="828675" y="295275"/>
                  </a:lnTo>
                  <a:lnTo>
                    <a:pt x="1019175" y="533400"/>
                  </a:lnTo>
                  <a:lnTo>
                    <a:pt x="685800" y="809625"/>
                  </a:lnTo>
                  <a:lnTo>
                    <a:pt x="457200" y="523875"/>
                  </a:lnTo>
                  <a:lnTo>
                    <a:pt x="66675" y="704850"/>
                  </a:lnTo>
                  <a:lnTo>
                    <a:pt x="0" y="533400"/>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8" name="Freeform: Shape 7">
              <a:extLst>
                <a:ext uri="{FF2B5EF4-FFF2-40B4-BE49-F238E27FC236}">
                  <a16:creationId xmlns:a16="http://schemas.microsoft.com/office/drawing/2014/main" id="{BD75A598-CA47-4C96-E61B-CCF23D6E68E3}"/>
                </a:ext>
              </a:extLst>
            </p:cNvPr>
            <p:cNvSpPr/>
            <p:nvPr/>
          </p:nvSpPr>
          <p:spPr>
            <a:xfrm>
              <a:off x="4137617" y="553404"/>
              <a:ext cx="1364375" cy="1310693"/>
            </a:xfrm>
            <a:custGeom>
              <a:avLst/>
              <a:gdLst>
                <a:gd name="connsiteX0" fmla="*/ 161925 w 838200"/>
                <a:gd name="connsiteY0" fmla="*/ 238125 h 904875"/>
                <a:gd name="connsiteX1" fmla="*/ 485775 w 838200"/>
                <a:gd name="connsiteY1" fmla="*/ 0 h 904875"/>
                <a:gd name="connsiteX2" fmla="*/ 647700 w 838200"/>
                <a:gd name="connsiteY2" fmla="*/ 38100 h 904875"/>
                <a:gd name="connsiteX3" fmla="*/ 781050 w 838200"/>
                <a:gd name="connsiteY3" fmla="*/ 228600 h 904875"/>
                <a:gd name="connsiteX4" fmla="*/ 771525 w 838200"/>
                <a:gd name="connsiteY4" fmla="*/ 390525 h 904875"/>
                <a:gd name="connsiteX5" fmla="*/ 838200 w 838200"/>
                <a:gd name="connsiteY5" fmla="*/ 514350 h 904875"/>
                <a:gd name="connsiteX6" fmla="*/ 838200 w 838200"/>
                <a:gd name="connsiteY6" fmla="*/ 752475 h 904875"/>
                <a:gd name="connsiteX7" fmla="*/ 638175 w 838200"/>
                <a:gd name="connsiteY7" fmla="*/ 904875 h 904875"/>
                <a:gd name="connsiteX8" fmla="*/ 514350 w 838200"/>
                <a:gd name="connsiteY8" fmla="*/ 781050 h 904875"/>
                <a:gd name="connsiteX9" fmla="*/ 419100 w 838200"/>
                <a:gd name="connsiteY9" fmla="*/ 790575 h 904875"/>
                <a:gd name="connsiteX10" fmla="*/ 257175 w 838200"/>
                <a:gd name="connsiteY10" fmla="*/ 819150 h 904875"/>
                <a:gd name="connsiteX11" fmla="*/ 0 w 838200"/>
                <a:gd name="connsiteY11" fmla="*/ 495300 h 904875"/>
                <a:gd name="connsiteX12" fmla="*/ 209550 w 838200"/>
                <a:gd name="connsiteY12" fmla="*/ 361950 h 904875"/>
                <a:gd name="connsiteX13" fmla="*/ 161925 w 838200"/>
                <a:gd name="connsiteY13" fmla="*/ 238125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8200" h="904875">
                  <a:moveTo>
                    <a:pt x="161925" y="238125"/>
                  </a:moveTo>
                  <a:lnTo>
                    <a:pt x="485775" y="0"/>
                  </a:lnTo>
                  <a:lnTo>
                    <a:pt x="647700" y="38100"/>
                  </a:lnTo>
                  <a:lnTo>
                    <a:pt x="781050" y="228600"/>
                  </a:lnTo>
                  <a:lnTo>
                    <a:pt x="771525" y="390525"/>
                  </a:lnTo>
                  <a:lnTo>
                    <a:pt x="838200" y="514350"/>
                  </a:lnTo>
                  <a:lnTo>
                    <a:pt x="838200" y="752475"/>
                  </a:lnTo>
                  <a:lnTo>
                    <a:pt x="638175" y="904875"/>
                  </a:lnTo>
                  <a:lnTo>
                    <a:pt x="514350" y="781050"/>
                  </a:lnTo>
                  <a:lnTo>
                    <a:pt x="419100" y="790575"/>
                  </a:lnTo>
                  <a:lnTo>
                    <a:pt x="257175" y="819150"/>
                  </a:lnTo>
                  <a:lnTo>
                    <a:pt x="0" y="495300"/>
                  </a:lnTo>
                  <a:lnTo>
                    <a:pt x="209550" y="361950"/>
                  </a:lnTo>
                  <a:lnTo>
                    <a:pt x="161925" y="238125"/>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9" name="Freeform: Shape 8">
              <a:extLst>
                <a:ext uri="{FF2B5EF4-FFF2-40B4-BE49-F238E27FC236}">
                  <a16:creationId xmlns:a16="http://schemas.microsoft.com/office/drawing/2014/main" id="{BCC9F4B9-AE20-E7F6-D9F7-932C9C1879D2}"/>
                </a:ext>
              </a:extLst>
            </p:cNvPr>
            <p:cNvSpPr/>
            <p:nvPr/>
          </p:nvSpPr>
          <p:spPr>
            <a:xfrm>
              <a:off x="7370593" y="4893254"/>
              <a:ext cx="845320" cy="1339819"/>
            </a:xfrm>
            <a:custGeom>
              <a:avLst/>
              <a:gdLst>
                <a:gd name="connsiteX0" fmla="*/ 390525 w 504825"/>
                <a:gd name="connsiteY0" fmla="*/ 0 h 923925"/>
                <a:gd name="connsiteX1" fmla="*/ 504825 w 504825"/>
                <a:gd name="connsiteY1" fmla="*/ 200025 h 923925"/>
                <a:gd name="connsiteX2" fmla="*/ 285750 w 504825"/>
                <a:gd name="connsiteY2" fmla="*/ 304800 h 923925"/>
                <a:gd name="connsiteX3" fmla="*/ 257175 w 504825"/>
                <a:gd name="connsiteY3" fmla="*/ 476250 h 923925"/>
                <a:gd name="connsiteX4" fmla="*/ 447675 w 504825"/>
                <a:gd name="connsiteY4" fmla="*/ 828675 h 923925"/>
                <a:gd name="connsiteX5" fmla="*/ 219075 w 504825"/>
                <a:gd name="connsiteY5" fmla="*/ 923925 h 923925"/>
                <a:gd name="connsiteX6" fmla="*/ 0 w 504825"/>
                <a:gd name="connsiteY6" fmla="*/ 495300 h 923925"/>
                <a:gd name="connsiteX7" fmla="*/ 123825 w 504825"/>
                <a:gd name="connsiteY7" fmla="*/ 466725 h 923925"/>
                <a:gd name="connsiteX8" fmla="*/ 142875 w 504825"/>
                <a:gd name="connsiteY8" fmla="*/ 361950 h 923925"/>
                <a:gd name="connsiteX9" fmla="*/ 171450 w 504825"/>
                <a:gd name="connsiteY9" fmla="*/ 219075 h 923925"/>
                <a:gd name="connsiteX10" fmla="*/ 123825 w 504825"/>
                <a:gd name="connsiteY10" fmla="*/ 171450 h 923925"/>
                <a:gd name="connsiteX11" fmla="*/ 200025 w 504825"/>
                <a:gd name="connsiteY11" fmla="*/ 76200 h 923925"/>
                <a:gd name="connsiteX12" fmla="*/ 390525 w 504825"/>
                <a:gd name="connsiteY12" fmla="*/ 0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4825" h="923925">
                  <a:moveTo>
                    <a:pt x="390525" y="0"/>
                  </a:moveTo>
                  <a:lnTo>
                    <a:pt x="504825" y="200025"/>
                  </a:lnTo>
                  <a:lnTo>
                    <a:pt x="285750" y="304800"/>
                  </a:lnTo>
                  <a:lnTo>
                    <a:pt x="257175" y="476250"/>
                  </a:lnTo>
                  <a:lnTo>
                    <a:pt x="447675" y="828675"/>
                  </a:lnTo>
                  <a:lnTo>
                    <a:pt x="219075" y="923925"/>
                  </a:lnTo>
                  <a:lnTo>
                    <a:pt x="0" y="495300"/>
                  </a:lnTo>
                  <a:lnTo>
                    <a:pt x="123825" y="466725"/>
                  </a:lnTo>
                  <a:lnTo>
                    <a:pt x="142875" y="361950"/>
                  </a:lnTo>
                  <a:lnTo>
                    <a:pt x="171450" y="219075"/>
                  </a:lnTo>
                  <a:lnTo>
                    <a:pt x="123825" y="171450"/>
                  </a:lnTo>
                  <a:lnTo>
                    <a:pt x="200025" y="76200"/>
                  </a:lnTo>
                  <a:lnTo>
                    <a:pt x="390525" y="0"/>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10" name="TextBox 6">
              <a:extLst>
                <a:ext uri="{FF2B5EF4-FFF2-40B4-BE49-F238E27FC236}">
                  <a16:creationId xmlns:a16="http://schemas.microsoft.com/office/drawing/2014/main" id="{C80D5964-8FA2-3879-B228-C7651338AD8C}"/>
                </a:ext>
              </a:extLst>
            </p:cNvPr>
            <p:cNvSpPr txBox="1"/>
            <p:nvPr/>
          </p:nvSpPr>
          <p:spPr>
            <a:xfrm>
              <a:off x="2275010" y="2371910"/>
              <a:ext cx="1186647"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6219FF13-1A71-459D-8DDC-22C7F0C5A271}" type="TxLink">
                <a:rPr lang="en-US" sz="2000" b="1" i="0" u="none" strike="noStrike" kern="1200">
                  <a:solidFill>
                    <a:srgbClr val="000000"/>
                  </a:solidFill>
                  <a:latin typeface="Calibri"/>
                  <a:cs typeface="Calibri"/>
                </a:rPr>
                <a:pPr/>
                <a:t>Marage Car Park</a:t>
              </a:fld>
              <a:endParaRPr lang="en-US" sz="2000" b="1" kern="1200" dirty="0"/>
            </a:p>
          </p:txBody>
        </p:sp>
        <p:sp>
          <p:nvSpPr>
            <p:cNvPr id="11" name="TextBox 7">
              <a:extLst>
                <a:ext uri="{FF2B5EF4-FFF2-40B4-BE49-F238E27FC236}">
                  <a16:creationId xmlns:a16="http://schemas.microsoft.com/office/drawing/2014/main" id="{85D4C9B5-B273-117D-EC0E-492B04E873D4}"/>
                </a:ext>
              </a:extLst>
            </p:cNvPr>
            <p:cNvSpPr txBox="1"/>
            <p:nvPr/>
          </p:nvSpPr>
          <p:spPr>
            <a:xfrm>
              <a:off x="3317503" y="467801"/>
              <a:ext cx="1328795"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6EAD2D45-D808-4255-BAFB-804ADD19CF90}" type="TxLink">
                <a:rPr lang="en-US" sz="2000" b="1" i="0" u="none" strike="noStrike" kern="1200">
                  <a:solidFill>
                    <a:srgbClr val="000000"/>
                  </a:solidFill>
                  <a:latin typeface="Calibri"/>
                  <a:cs typeface="Calibri"/>
                </a:rPr>
                <a:pPr/>
                <a:t>Millgate Car Park</a:t>
              </a:fld>
              <a:endParaRPr lang="en-US" sz="2000" b="1" kern="1200" dirty="0"/>
            </a:p>
          </p:txBody>
        </p:sp>
        <p:sp>
          <p:nvSpPr>
            <p:cNvPr id="12" name="TextBox 9">
              <a:extLst>
                <a:ext uri="{FF2B5EF4-FFF2-40B4-BE49-F238E27FC236}">
                  <a16:creationId xmlns:a16="http://schemas.microsoft.com/office/drawing/2014/main" id="{289D7E71-A76E-B6B6-9023-715F2C3202EE}"/>
                </a:ext>
              </a:extLst>
            </p:cNvPr>
            <p:cNvSpPr txBox="1"/>
            <p:nvPr/>
          </p:nvSpPr>
          <p:spPr>
            <a:xfrm>
              <a:off x="7818454" y="5257334"/>
              <a:ext cx="1140487"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1C189252-D1C1-4757-A851-051DC760580C}" type="TxLink">
                <a:rPr lang="en-US" sz="2000" b="1" i="0" u="none" strike="noStrike" kern="1200">
                  <a:solidFill>
                    <a:srgbClr val="000000"/>
                  </a:solidFill>
                  <a:latin typeface="Calibri"/>
                  <a:cs typeface="Calibri"/>
                </a:rPr>
                <a:pPr/>
                <a:t>Nursery Car Park</a:t>
              </a:fld>
              <a:endParaRPr lang="en-US" sz="2000" b="1" kern="1200" dirty="0"/>
            </a:p>
          </p:txBody>
        </p:sp>
        <p:sp>
          <p:nvSpPr>
            <p:cNvPr id="13" name="Freeform: Shape 12">
              <a:extLst>
                <a:ext uri="{FF2B5EF4-FFF2-40B4-BE49-F238E27FC236}">
                  <a16:creationId xmlns:a16="http://schemas.microsoft.com/office/drawing/2014/main" id="{047102FF-9D13-DEF0-0376-EE7C5812A237}"/>
                </a:ext>
              </a:extLst>
            </p:cNvPr>
            <p:cNvSpPr/>
            <p:nvPr/>
          </p:nvSpPr>
          <p:spPr>
            <a:xfrm>
              <a:off x="3069824" y="3837344"/>
              <a:ext cx="3796543" cy="2525379"/>
            </a:xfrm>
            <a:custGeom>
              <a:avLst/>
              <a:gdLst>
                <a:gd name="connsiteX0" fmla="*/ 0 w 2085975"/>
                <a:gd name="connsiteY0" fmla="*/ 533400 h 1466850"/>
                <a:gd name="connsiteX1" fmla="*/ 323850 w 2085975"/>
                <a:gd name="connsiteY1" fmla="*/ 1047750 h 1466850"/>
                <a:gd name="connsiteX2" fmla="*/ 180975 w 2085975"/>
                <a:gd name="connsiteY2" fmla="*/ 1190625 h 1466850"/>
                <a:gd name="connsiteX3" fmla="*/ 361950 w 2085975"/>
                <a:gd name="connsiteY3" fmla="*/ 1466850 h 1466850"/>
                <a:gd name="connsiteX4" fmla="*/ 2085975 w 2085975"/>
                <a:gd name="connsiteY4" fmla="*/ 847725 h 1466850"/>
                <a:gd name="connsiteX5" fmla="*/ 1971675 w 2085975"/>
                <a:gd name="connsiteY5" fmla="*/ 552450 h 1466850"/>
                <a:gd name="connsiteX6" fmla="*/ 1828800 w 2085975"/>
                <a:gd name="connsiteY6" fmla="*/ 390525 h 1466850"/>
                <a:gd name="connsiteX7" fmla="*/ 1571625 w 2085975"/>
                <a:gd name="connsiteY7" fmla="*/ 0 h 1466850"/>
                <a:gd name="connsiteX8" fmla="*/ 1304925 w 2085975"/>
                <a:gd name="connsiteY8" fmla="*/ 19050 h 1466850"/>
                <a:gd name="connsiteX9" fmla="*/ 742950 w 2085975"/>
                <a:gd name="connsiteY9" fmla="*/ 323850 h 1466850"/>
                <a:gd name="connsiteX10" fmla="*/ 0 w 2085975"/>
                <a:gd name="connsiteY10" fmla="*/ 533400 h 1466850"/>
                <a:gd name="connsiteX0" fmla="*/ 0 w 2085975"/>
                <a:gd name="connsiteY0" fmla="*/ 518381 h 1451831"/>
                <a:gd name="connsiteX1" fmla="*/ 323850 w 2085975"/>
                <a:gd name="connsiteY1" fmla="*/ 1032731 h 1451831"/>
                <a:gd name="connsiteX2" fmla="*/ 180975 w 2085975"/>
                <a:gd name="connsiteY2" fmla="*/ 1175606 h 1451831"/>
                <a:gd name="connsiteX3" fmla="*/ 361950 w 2085975"/>
                <a:gd name="connsiteY3" fmla="*/ 1451831 h 1451831"/>
                <a:gd name="connsiteX4" fmla="*/ 2085975 w 2085975"/>
                <a:gd name="connsiteY4" fmla="*/ 832706 h 1451831"/>
                <a:gd name="connsiteX5" fmla="*/ 1971675 w 2085975"/>
                <a:gd name="connsiteY5" fmla="*/ 537431 h 1451831"/>
                <a:gd name="connsiteX6" fmla="*/ 1828800 w 2085975"/>
                <a:gd name="connsiteY6" fmla="*/ 375506 h 1451831"/>
                <a:gd name="connsiteX7" fmla="*/ 1642328 w 2085975"/>
                <a:gd name="connsiteY7" fmla="*/ 0 h 1451831"/>
                <a:gd name="connsiteX8" fmla="*/ 1304925 w 2085975"/>
                <a:gd name="connsiteY8" fmla="*/ 4031 h 1451831"/>
                <a:gd name="connsiteX9" fmla="*/ 742950 w 2085975"/>
                <a:gd name="connsiteY9" fmla="*/ 308831 h 1451831"/>
                <a:gd name="connsiteX10" fmla="*/ 0 w 2085975"/>
                <a:gd name="connsiteY10" fmla="*/ 518381 h 1451831"/>
                <a:gd name="connsiteX0" fmla="*/ 225767 w 2311742"/>
                <a:gd name="connsiteY0" fmla="*/ 518381 h 1742212"/>
                <a:gd name="connsiteX1" fmla="*/ 549617 w 2311742"/>
                <a:gd name="connsiteY1" fmla="*/ 1032731 h 1742212"/>
                <a:gd name="connsiteX2" fmla="*/ 406742 w 2311742"/>
                <a:gd name="connsiteY2" fmla="*/ 1175606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 name="connsiteX0" fmla="*/ 225767 w 2311742"/>
                <a:gd name="connsiteY0" fmla="*/ 518381 h 1742212"/>
                <a:gd name="connsiteX1" fmla="*/ 549617 w 2311742"/>
                <a:gd name="connsiteY1" fmla="*/ 1032731 h 1742212"/>
                <a:gd name="connsiteX2" fmla="*/ 406742 w 2311742"/>
                <a:gd name="connsiteY2" fmla="*/ 1175606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 name="connsiteX0" fmla="*/ 225767 w 2311742"/>
                <a:gd name="connsiteY0" fmla="*/ 518381 h 1742212"/>
                <a:gd name="connsiteX1" fmla="*/ 549617 w 2311742"/>
                <a:gd name="connsiteY1" fmla="*/ 1032731 h 1742212"/>
                <a:gd name="connsiteX2" fmla="*/ 424417 w 2311742"/>
                <a:gd name="connsiteY2" fmla="*/ 1220665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 name="connsiteX0" fmla="*/ 225767 w 2311742"/>
                <a:gd name="connsiteY0" fmla="*/ 518381 h 1742212"/>
                <a:gd name="connsiteX1" fmla="*/ 615901 w 2311742"/>
                <a:gd name="connsiteY1" fmla="*/ 1057764 h 1742212"/>
                <a:gd name="connsiteX2" fmla="*/ 424417 w 2311742"/>
                <a:gd name="connsiteY2" fmla="*/ 1220665 h 1742212"/>
                <a:gd name="connsiteX3" fmla="*/ 0 w 2311742"/>
                <a:gd name="connsiteY3" fmla="*/ 1742212 h 1742212"/>
                <a:gd name="connsiteX4" fmla="*/ 2311742 w 2311742"/>
                <a:gd name="connsiteY4" fmla="*/ 832706 h 1742212"/>
                <a:gd name="connsiteX5" fmla="*/ 2197442 w 2311742"/>
                <a:gd name="connsiteY5" fmla="*/ 537431 h 1742212"/>
                <a:gd name="connsiteX6" fmla="*/ 2054567 w 2311742"/>
                <a:gd name="connsiteY6" fmla="*/ 375506 h 1742212"/>
                <a:gd name="connsiteX7" fmla="*/ 1868095 w 2311742"/>
                <a:gd name="connsiteY7" fmla="*/ 0 h 1742212"/>
                <a:gd name="connsiteX8" fmla="*/ 1530692 w 2311742"/>
                <a:gd name="connsiteY8" fmla="*/ 4031 h 1742212"/>
                <a:gd name="connsiteX9" fmla="*/ 968717 w 2311742"/>
                <a:gd name="connsiteY9" fmla="*/ 308831 h 1742212"/>
                <a:gd name="connsiteX10" fmla="*/ 225767 w 2311742"/>
                <a:gd name="connsiteY10" fmla="*/ 518381 h 174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1742" h="1742212">
                  <a:moveTo>
                    <a:pt x="225767" y="518381"/>
                  </a:moveTo>
                  <a:lnTo>
                    <a:pt x="615901" y="1057764"/>
                  </a:lnTo>
                  <a:lnTo>
                    <a:pt x="424417" y="1220665"/>
                  </a:lnTo>
                  <a:cubicBezTo>
                    <a:pt x="288836" y="1409534"/>
                    <a:pt x="60459" y="1538323"/>
                    <a:pt x="0" y="1742212"/>
                  </a:cubicBezTo>
                  <a:lnTo>
                    <a:pt x="2311742" y="832706"/>
                  </a:lnTo>
                  <a:lnTo>
                    <a:pt x="2197442" y="537431"/>
                  </a:lnTo>
                  <a:lnTo>
                    <a:pt x="2054567" y="375506"/>
                  </a:lnTo>
                  <a:lnTo>
                    <a:pt x="1868095" y="0"/>
                  </a:lnTo>
                  <a:lnTo>
                    <a:pt x="1530692" y="4031"/>
                  </a:lnTo>
                  <a:lnTo>
                    <a:pt x="968717" y="308831"/>
                  </a:lnTo>
                  <a:lnTo>
                    <a:pt x="225767" y="518381"/>
                  </a:lnTo>
                  <a:close/>
                </a:path>
              </a:pathLst>
            </a:custGeom>
            <a:solidFill>
              <a:schemeClr val="accent1">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kern="1200"/>
            </a:p>
          </p:txBody>
        </p:sp>
        <p:sp>
          <p:nvSpPr>
            <p:cNvPr id="14" name="TextBox 8">
              <a:extLst>
                <a:ext uri="{FF2B5EF4-FFF2-40B4-BE49-F238E27FC236}">
                  <a16:creationId xmlns:a16="http://schemas.microsoft.com/office/drawing/2014/main" id="{76555629-77CB-7F49-A138-6869212347FD}"/>
                </a:ext>
              </a:extLst>
            </p:cNvPr>
            <p:cNvSpPr txBox="1"/>
            <p:nvPr/>
          </p:nvSpPr>
          <p:spPr>
            <a:xfrm>
              <a:off x="3063628" y="3874433"/>
              <a:ext cx="2016901" cy="61165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fld id="{3744ECE6-6149-4280-8818-205081CB8636}" type="TxLink">
                <a:rPr lang="en-US" sz="2000" b="1" i="0" u="none" strike="noStrike" kern="1200">
                  <a:solidFill>
                    <a:srgbClr val="000000"/>
                  </a:solidFill>
                  <a:latin typeface="Calibri"/>
                  <a:cs typeface="Calibri"/>
                </a:rPr>
                <a:pPr/>
                <a:t>Market Place</a:t>
              </a:fld>
              <a:endParaRPr lang="en-US" sz="2000" b="1" kern="1200" dirty="0"/>
            </a:p>
          </p:txBody>
        </p:sp>
      </p:grpSp>
      <p:sp>
        <p:nvSpPr>
          <p:cNvPr id="15" name="TextBox 14">
            <a:extLst>
              <a:ext uri="{FF2B5EF4-FFF2-40B4-BE49-F238E27FC236}">
                <a16:creationId xmlns:a16="http://schemas.microsoft.com/office/drawing/2014/main" id="{EBDC3B62-89E2-BB1D-03D9-4423185C3A00}"/>
              </a:ext>
            </a:extLst>
          </p:cNvPr>
          <p:cNvSpPr txBox="1"/>
          <p:nvPr/>
        </p:nvSpPr>
        <p:spPr>
          <a:xfrm>
            <a:off x="8215913" y="6266685"/>
            <a:ext cx="3976087" cy="400110"/>
          </a:xfrm>
          <a:prstGeom prst="rect">
            <a:avLst/>
          </a:prstGeom>
          <a:noFill/>
        </p:spPr>
        <p:txBody>
          <a:bodyPr wrap="square" rtlCol="0">
            <a:spAutoFit/>
          </a:bodyPr>
          <a:lstStyle/>
          <a:p>
            <a:pPr algn="r"/>
            <a:r>
              <a:rPr lang="en-GB" sz="1200" b="1" dirty="0">
                <a:solidFill>
                  <a:schemeClr val="bg1">
                    <a:lumMod val="50000"/>
                  </a:schemeClr>
                </a:solidFill>
              </a:rPr>
              <a:t>© </a:t>
            </a:r>
            <a:r>
              <a:rPr lang="en-GB" sz="2000" b="1" dirty="0">
                <a:solidFill>
                  <a:schemeClr val="bg1">
                    <a:lumMod val="50000"/>
                  </a:schemeClr>
                </a:solidFill>
              </a:rPr>
              <a:t>OpenStreetMap</a:t>
            </a:r>
            <a:r>
              <a:rPr lang="en-GB" sz="1200" b="1" dirty="0">
                <a:solidFill>
                  <a:schemeClr val="bg1">
                    <a:lumMod val="50000"/>
                  </a:schemeClr>
                </a:solidFill>
              </a:rPr>
              <a:t> </a:t>
            </a:r>
            <a:r>
              <a:rPr lang="en-GB" sz="2000" b="1" dirty="0">
                <a:solidFill>
                  <a:schemeClr val="bg1">
                    <a:lumMod val="50000"/>
                  </a:schemeClr>
                </a:solidFill>
              </a:rPr>
              <a:t>Contributors</a:t>
            </a:r>
          </a:p>
        </p:txBody>
      </p:sp>
      <p:cxnSp>
        <p:nvCxnSpPr>
          <p:cNvPr id="17" name="Straight Connector 16">
            <a:extLst>
              <a:ext uri="{FF2B5EF4-FFF2-40B4-BE49-F238E27FC236}">
                <a16:creationId xmlns:a16="http://schemas.microsoft.com/office/drawing/2014/main" id="{6DEE90A5-75F6-D025-4CF9-AAAB9CEDDD3D}"/>
              </a:ext>
            </a:extLst>
          </p:cNvPr>
          <p:cNvCxnSpPr>
            <a:cxnSpLocks/>
          </p:cNvCxnSpPr>
          <p:nvPr/>
        </p:nvCxnSpPr>
        <p:spPr>
          <a:xfrm>
            <a:off x="9862317" y="6011465"/>
            <a:ext cx="2002971" cy="28187"/>
          </a:xfrm>
          <a:prstGeom prst="line">
            <a:avLst/>
          </a:prstGeom>
          <a:ln w="88900">
            <a:solidFill>
              <a:schemeClr val="tx1"/>
            </a:solidFill>
            <a:prstDash val="lgDashDot"/>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1B93FFE-FFAA-2187-1B1C-F8923B74A6C5}"/>
              </a:ext>
            </a:extLst>
          </p:cNvPr>
          <p:cNvSpPr txBox="1"/>
          <p:nvPr/>
        </p:nvSpPr>
        <p:spPr>
          <a:xfrm>
            <a:off x="10391378" y="5553004"/>
            <a:ext cx="944847" cy="400110"/>
          </a:xfrm>
          <a:prstGeom prst="rect">
            <a:avLst/>
          </a:prstGeom>
          <a:noFill/>
        </p:spPr>
        <p:txBody>
          <a:bodyPr wrap="square" rtlCol="0">
            <a:spAutoFit/>
          </a:bodyPr>
          <a:lstStyle/>
          <a:p>
            <a:pPr algn="ctr"/>
            <a:r>
              <a:rPr lang="en-GB" sz="2000" b="1" dirty="0"/>
              <a:t>100m</a:t>
            </a:r>
          </a:p>
        </p:txBody>
      </p:sp>
      <p:grpSp>
        <p:nvGrpSpPr>
          <p:cNvPr id="23" name="Group 22">
            <a:extLst>
              <a:ext uri="{FF2B5EF4-FFF2-40B4-BE49-F238E27FC236}">
                <a16:creationId xmlns:a16="http://schemas.microsoft.com/office/drawing/2014/main" id="{D2726BE0-BD52-9A84-B3A7-DA8C75075DFA}"/>
              </a:ext>
            </a:extLst>
          </p:cNvPr>
          <p:cNvGrpSpPr/>
          <p:nvPr/>
        </p:nvGrpSpPr>
        <p:grpSpPr>
          <a:xfrm>
            <a:off x="10620326" y="394079"/>
            <a:ext cx="944847" cy="1021614"/>
            <a:chOff x="8544783" y="1350296"/>
            <a:chExt cx="944847" cy="1021614"/>
          </a:xfrm>
        </p:grpSpPr>
        <p:sp>
          <p:nvSpPr>
            <p:cNvPr id="21" name="Isosceles Triangle 20">
              <a:extLst>
                <a:ext uri="{FF2B5EF4-FFF2-40B4-BE49-F238E27FC236}">
                  <a16:creationId xmlns:a16="http://schemas.microsoft.com/office/drawing/2014/main" id="{15C201E2-0270-BDD3-185F-A967EE04DC2B}"/>
                </a:ext>
              </a:extLst>
            </p:cNvPr>
            <p:cNvSpPr/>
            <p:nvPr/>
          </p:nvSpPr>
          <p:spPr>
            <a:xfrm>
              <a:off x="8831943" y="1864097"/>
              <a:ext cx="370528" cy="507813"/>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230BC2C4-0F7C-AD48-10B7-57458EFAE7D5}"/>
                </a:ext>
              </a:extLst>
            </p:cNvPr>
            <p:cNvSpPr txBox="1"/>
            <p:nvPr/>
          </p:nvSpPr>
          <p:spPr>
            <a:xfrm>
              <a:off x="8544783" y="1350296"/>
              <a:ext cx="944847" cy="523220"/>
            </a:xfrm>
            <a:prstGeom prst="rect">
              <a:avLst/>
            </a:prstGeom>
            <a:noFill/>
          </p:spPr>
          <p:txBody>
            <a:bodyPr wrap="square" rtlCol="0">
              <a:spAutoFit/>
            </a:bodyPr>
            <a:lstStyle/>
            <a:p>
              <a:pPr algn="ctr"/>
              <a:r>
                <a:rPr lang="en-GB" sz="2800" b="1" dirty="0"/>
                <a:t>N</a:t>
              </a:r>
            </a:p>
          </p:txBody>
        </p:sp>
      </p:grpSp>
      <p:pic>
        <p:nvPicPr>
          <p:cNvPr id="2" name="Picture 1">
            <a:extLst>
              <a:ext uri="{FF2B5EF4-FFF2-40B4-BE49-F238E27FC236}">
                <a16:creationId xmlns:a16="http://schemas.microsoft.com/office/drawing/2014/main" id="{B74C0589-7456-0F93-CFB9-130A42818B18}"/>
              </a:ext>
            </a:extLst>
          </p:cNvPr>
          <p:cNvPicPr>
            <a:picLocks noChangeAspect="1"/>
          </p:cNvPicPr>
          <p:nvPr/>
        </p:nvPicPr>
        <p:blipFill>
          <a:blip r:embed="rId3"/>
          <a:stretch>
            <a:fillRect/>
          </a:stretch>
        </p:blipFill>
        <p:spPr>
          <a:xfrm>
            <a:off x="5092591" y="189322"/>
            <a:ext cx="3589437" cy="1600199"/>
          </a:xfrm>
          <a:prstGeom prst="rect">
            <a:avLst/>
          </a:prstGeom>
          <a:ln>
            <a:solidFill>
              <a:schemeClr val="accent1">
                <a:shade val="15000"/>
              </a:schemeClr>
            </a:solidFill>
          </a:ln>
          <a:effectLst>
            <a:outerShdw blurRad="50800" dist="38100" dir="2700000" algn="tl" rotWithShape="0">
              <a:prstClr val="black">
                <a:alpha val="40000"/>
              </a:prstClr>
            </a:outerShdw>
          </a:effectLst>
        </p:spPr>
      </p:pic>
      <p:grpSp>
        <p:nvGrpSpPr>
          <p:cNvPr id="28" name="Group 27">
            <a:extLst>
              <a:ext uri="{FF2B5EF4-FFF2-40B4-BE49-F238E27FC236}">
                <a16:creationId xmlns:a16="http://schemas.microsoft.com/office/drawing/2014/main" id="{8AA8471A-BA3B-D7D4-3E17-775B620E4A27}"/>
              </a:ext>
            </a:extLst>
          </p:cNvPr>
          <p:cNvGrpSpPr/>
          <p:nvPr/>
        </p:nvGrpSpPr>
        <p:grpSpPr>
          <a:xfrm>
            <a:off x="241737" y="388806"/>
            <a:ext cx="6368374" cy="1691979"/>
            <a:chOff x="241737" y="388806"/>
            <a:chExt cx="6368374" cy="1691979"/>
          </a:xfrm>
        </p:grpSpPr>
        <p:pic>
          <p:nvPicPr>
            <p:cNvPr id="3" name="Picture 2">
              <a:extLst>
                <a:ext uri="{FF2B5EF4-FFF2-40B4-BE49-F238E27FC236}">
                  <a16:creationId xmlns:a16="http://schemas.microsoft.com/office/drawing/2014/main" id="{91D7552A-5338-6828-4FBD-8886B425A872}"/>
                </a:ext>
              </a:extLst>
            </p:cNvPr>
            <p:cNvPicPr>
              <a:picLocks noChangeAspect="1"/>
            </p:cNvPicPr>
            <p:nvPr/>
          </p:nvPicPr>
          <p:blipFill>
            <a:blip r:embed="rId4"/>
            <a:stretch>
              <a:fillRect/>
            </a:stretch>
          </p:blipFill>
          <p:spPr>
            <a:xfrm>
              <a:off x="241737" y="601659"/>
              <a:ext cx="2821102" cy="1479126"/>
            </a:xfrm>
            <a:prstGeom prst="rect">
              <a:avLst/>
            </a:prstGeom>
            <a:ln>
              <a:solidFill>
                <a:schemeClr val="accent1">
                  <a:shade val="15000"/>
                </a:schemeClr>
              </a:solidFill>
            </a:ln>
            <a:effectLst>
              <a:outerShdw blurRad="50800" dist="38100" dir="2700000" algn="tl" rotWithShape="0">
                <a:prstClr val="black">
                  <a:alpha val="40000"/>
                </a:prstClr>
              </a:outerShdw>
            </a:effectLst>
          </p:spPr>
        </p:pic>
        <p:cxnSp>
          <p:nvCxnSpPr>
            <p:cNvPr id="5" name="Straight Connector 4">
              <a:extLst>
                <a:ext uri="{FF2B5EF4-FFF2-40B4-BE49-F238E27FC236}">
                  <a16:creationId xmlns:a16="http://schemas.microsoft.com/office/drawing/2014/main" id="{943202A6-BC33-E5F7-5E0D-1CC50DD36B44}"/>
                </a:ext>
              </a:extLst>
            </p:cNvPr>
            <p:cNvCxnSpPr/>
            <p:nvPr/>
          </p:nvCxnSpPr>
          <p:spPr>
            <a:xfrm>
              <a:off x="6610111" y="388806"/>
              <a:ext cx="0" cy="122808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09DDF144-11EE-E8AE-B0C8-DD9606B4695B}"/>
                </a:ext>
              </a:extLst>
            </p:cNvPr>
            <p:cNvCxnSpPr>
              <a:cxnSpLocks/>
            </p:cNvCxnSpPr>
            <p:nvPr/>
          </p:nvCxnSpPr>
          <p:spPr>
            <a:xfrm>
              <a:off x="1440908" y="784183"/>
              <a:ext cx="0" cy="1078086"/>
            </a:xfrm>
            <a:prstGeom prst="line">
              <a:avLst/>
            </a:prstGeom>
            <a:ln w="19050"/>
          </p:spPr>
          <p:style>
            <a:lnRef idx="1">
              <a:schemeClr val="accent2"/>
            </a:lnRef>
            <a:fillRef idx="0">
              <a:schemeClr val="accent2"/>
            </a:fillRef>
            <a:effectRef idx="0">
              <a:schemeClr val="accent2"/>
            </a:effectRef>
            <a:fontRef idx="minor">
              <a:schemeClr val="tx1"/>
            </a:fontRef>
          </p:style>
        </p:cxnSp>
      </p:grpSp>
      <p:pic>
        <p:nvPicPr>
          <p:cNvPr id="29" name="Picture 28">
            <a:extLst>
              <a:ext uri="{FF2B5EF4-FFF2-40B4-BE49-F238E27FC236}">
                <a16:creationId xmlns:a16="http://schemas.microsoft.com/office/drawing/2014/main" id="{82B8265F-3F4D-1598-18BD-BCDADECE210F}"/>
              </a:ext>
            </a:extLst>
          </p:cNvPr>
          <p:cNvPicPr>
            <a:picLocks noChangeAspect="1"/>
          </p:cNvPicPr>
          <p:nvPr/>
        </p:nvPicPr>
        <p:blipFill>
          <a:blip r:embed="rId5"/>
          <a:stretch>
            <a:fillRect/>
          </a:stretch>
        </p:blipFill>
        <p:spPr>
          <a:xfrm>
            <a:off x="274781" y="3913715"/>
            <a:ext cx="5085861" cy="2666558"/>
          </a:xfrm>
          <a:prstGeom prst="rect">
            <a:avLst/>
          </a:prstGeom>
          <a:ln>
            <a:solidFill>
              <a:schemeClr val="accent1">
                <a:shade val="15000"/>
              </a:schemeClr>
            </a:solid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E07D6333-11DA-DAED-181C-FF9A4555F23A}"/>
              </a:ext>
            </a:extLst>
          </p:cNvPr>
          <p:cNvPicPr>
            <a:picLocks noChangeAspect="1"/>
          </p:cNvPicPr>
          <p:nvPr/>
        </p:nvPicPr>
        <p:blipFill>
          <a:blip r:embed="rId6"/>
          <a:stretch>
            <a:fillRect/>
          </a:stretch>
        </p:blipFill>
        <p:spPr>
          <a:xfrm>
            <a:off x="8346824" y="4087363"/>
            <a:ext cx="2117146" cy="1111620"/>
          </a:xfrm>
          <a:prstGeom prst="rect">
            <a:avLst/>
          </a:prstGeom>
        </p:spPr>
      </p:pic>
      <p:cxnSp>
        <p:nvCxnSpPr>
          <p:cNvPr id="18" name="Straight Connector 17">
            <a:extLst>
              <a:ext uri="{FF2B5EF4-FFF2-40B4-BE49-F238E27FC236}">
                <a16:creationId xmlns:a16="http://schemas.microsoft.com/office/drawing/2014/main" id="{E5C69995-D9F9-724D-9FF7-168F1B7C65DC}"/>
              </a:ext>
            </a:extLst>
          </p:cNvPr>
          <p:cNvCxnSpPr>
            <a:cxnSpLocks/>
          </p:cNvCxnSpPr>
          <p:nvPr/>
        </p:nvCxnSpPr>
        <p:spPr>
          <a:xfrm>
            <a:off x="2442921" y="4568608"/>
            <a:ext cx="0" cy="1664465"/>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066F14CD-33EF-C049-7764-232515F9E5DA}"/>
              </a:ext>
            </a:extLst>
          </p:cNvPr>
          <p:cNvCxnSpPr>
            <a:cxnSpLocks/>
          </p:cNvCxnSpPr>
          <p:nvPr/>
        </p:nvCxnSpPr>
        <p:spPr>
          <a:xfrm>
            <a:off x="9242864" y="4268434"/>
            <a:ext cx="0" cy="854134"/>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91D82301-4737-365F-D7F4-1718EBB53032}"/>
              </a:ext>
            </a:extLst>
          </p:cNvPr>
          <p:cNvCxnSpPr>
            <a:cxnSpLocks/>
          </p:cNvCxnSpPr>
          <p:nvPr/>
        </p:nvCxnSpPr>
        <p:spPr>
          <a:xfrm flipH="1">
            <a:off x="522671" y="4716330"/>
            <a:ext cx="4629901" cy="0"/>
          </a:xfrm>
          <a:prstGeom prst="line">
            <a:avLst/>
          </a:prstGeom>
          <a:ln w="19050">
            <a:prstDash val="sysDash"/>
          </a:ln>
        </p:spPr>
        <p:style>
          <a:lnRef idx="1">
            <a:schemeClr val="accent2"/>
          </a:lnRef>
          <a:fillRef idx="0">
            <a:schemeClr val="accent2"/>
          </a:fillRef>
          <a:effectRef idx="0">
            <a:schemeClr val="accent2"/>
          </a:effectRef>
          <a:fontRef idx="minor">
            <a:schemeClr val="tx1"/>
          </a:fontRef>
        </p:style>
      </p:cxnSp>
      <p:graphicFrame>
        <p:nvGraphicFramePr>
          <p:cNvPr id="4" name="Table 3">
            <a:extLst>
              <a:ext uri="{FF2B5EF4-FFF2-40B4-BE49-F238E27FC236}">
                <a16:creationId xmlns:a16="http://schemas.microsoft.com/office/drawing/2014/main" id="{F4DF3283-F886-AB3E-414C-34B3B753D9BD}"/>
              </a:ext>
            </a:extLst>
          </p:cNvPr>
          <p:cNvGraphicFramePr>
            <a:graphicFrameLocks noGrp="1"/>
          </p:cNvGraphicFramePr>
          <p:nvPr>
            <p:extLst>
              <p:ext uri="{D42A27DB-BD31-4B8C-83A1-F6EECF244321}">
                <p14:modId xmlns:p14="http://schemas.microsoft.com/office/powerpoint/2010/main" val="1196950007"/>
              </p:ext>
            </p:extLst>
          </p:nvPr>
        </p:nvGraphicFramePr>
        <p:xfrm>
          <a:off x="6803965" y="6179004"/>
          <a:ext cx="2028978" cy="365760"/>
        </p:xfrm>
        <a:graphic>
          <a:graphicData uri="http://schemas.openxmlformats.org/drawingml/2006/table">
            <a:tbl>
              <a:tblPr/>
              <a:tblGrid>
                <a:gridCol w="1080501">
                  <a:extLst>
                    <a:ext uri="{9D8B030D-6E8A-4147-A177-3AD203B41FA5}">
                      <a16:colId xmlns:a16="http://schemas.microsoft.com/office/drawing/2014/main" val="4078712302"/>
                    </a:ext>
                  </a:extLst>
                </a:gridCol>
                <a:gridCol w="948477">
                  <a:extLst>
                    <a:ext uri="{9D8B030D-6E8A-4147-A177-3AD203B41FA5}">
                      <a16:colId xmlns:a16="http://schemas.microsoft.com/office/drawing/2014/main" val="3289558909"/>
                    </a:ext>
                  </a:extLst>
                </a:gridCol>
              </a:tblGrid>
              <a:tr h="0">
                <a:tc>
                  <a:txBody>
                    <a:bodyPr/>
                    <a:lstStyle/>
                    <a:p>
                      <a:r>
                        <a:rPr lang="en-GB">
                          <a:effectLst/>
                        </a:rPr>
                        <a:t>All day</a:t>
                      </a:r>
                    </a:p>
                  </a:txBody>
                  <a:tcPr anchor="ctr">
                    <a:lnL>
                      <a:noFill/>
                    </a:lnL>
                    <a:lnR>
                      <a:noFill/>
                    </a:lnR>
                    <a:lnT>
                      <a:noFill/>
                    </a:lnT>
                    <a:lnB>
                      <a:noFill/>
                    </a:lnB>
                    <a:noFill/>
                  </a:tcPr>
                </a:tc>
                <a:tc>
                  <a:txBody>
                    <a:bodyPr/>
                    <a:lstStyle/>
                    <a:p>
                      <a:r>
                        <a:rPr lang="en-GB" dirty="0">
                          <a:effectLst/>
                        </a:rPr>
                        <a:t>£5.80</a:t>
                      </a:r>
                    </a:p>
                  </a:txBody>
                  <a:tcPr anchor="ctr">
                    <a:lnL>
                      <a:noFill/>
                    </a:lnL>
                    <a:lnR>
                      <a:noFill/>
                    </a:lnR>
                    <a:lnT>
                      <a:noFill/>
                    </a:lnT>
                    <a:lnB>
                      <a:noFill/>
                    </a:lnB>
                    <a:noFill/>
                  </a:tcPr>
                </a:tc>
                <a:extLst>
                  <a:ext uri="{0D108BD9-81ED-4DB2-BD59-A6C34878D82A}">
                    <a16:rowId xmlns:a16="http://schemas.microsoft.com/office/drawing/2014/main" val="1228139212"/>
                  </a:ext>
                </a:extLst>
              </a:tr>
            </a:tbl>
          </a:graphicData>
        </a:graphic>
      </p:graphicFrame>
      <p:pic>
        <p:nvPicPr>
          <p:cNvPr id="16" name="Picture 15">
            <a:extLst>
              <a:ext uri="{FF2B5EF4-FFF2-40B4-BE49-F238E27FC236}">
                <a16:creationId xmlns:a16="http://schemas.microsoft.com/office/drawing/2014/main" id="{EB35C4C9-B2E7-912C-9342-065B4C100B3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16197" y="7248228"/>
            <a:ext cx="1421206" cy="657851"/>
          </a:xfrm>
          <a:prstGeom prst="rect">
            <a:avLst/>
          </a:prstGeom>
        </p:spPr>
      </p:pic>
    </p:spTree>
    <p:extLst>
      <p:ext uri="{BB962C8B-B14F-4D97-AF65-F5344CB8AC3E}">
        <p14:creationId xmlns:p14="http://schemas.microsoft.com/office/powerpoint/2010/main" val="4233154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806F-ABEE-5533-A36E-2F654D1FDA93}"/>
              </a:ext>
            </a:extLst>
          </p:cNvPr>
          <p:cNvSpPr>
            <a:spLocks noGrp="1"/>
          </p:cNvSpPr>
          <p:nvPr>
            <p:ph type="title"/>
          </p:nvPr>
        </p:nvSpPr>
        <p:spPr/>
        <p:txBody>
          <a:bodyPr/>
          <a:lstStyle/>
          <a:p>
            <a:r>
              <a:rPr lang="en-GB" dirty="0"/>
              <a:t>Market Place at Capacity</a:t>
            </a:r>
          </a:p>
        </p:txBody>
      </p:sp>
      <p:sp>
        <p:nvSpPr>
          <p:cNvPr id="3" name="Content Placeholder 2">
            <a:extLst>
              <a:ext uri="{FF2B5EF4-FFF2-40B4-BE49-F238E27FC236}">
                <a16:creationId xmlns:a16="http://schemas.microsoft.com/office/drawing/2014/main" id="{68448BF0-F7C9-08B9-D963-A4C847FCA92D}"/>
              </a:ext>
            </a:extLst>
          </p:cNvPr>
          <p:cNvSpPr>
            <a:spLocks noGrp="1"/>
          </p:cNvSpPr>
          <p:nvPr>
            <p:ph idx="1"/>
          </p:nvPr>
        </p:nvSpPr>
        <p:spPr/>
        <p:txBody>
          <a:bodyPr/>
          <a:lstStyle/>
          <a:p>
            <a:endParaRPr lang="en-GB" dirty="0"/>
          </a:p>
        </p:txBody>
      </p:sp>
      <p:grpSp>
        <p:nvGrpSpPr>
          <p:cNvPr id="8" name="Group 7">
            <a:extLst>
              <a:ext uri="{FF2B5EF4-FFF2-40B4-BE49-F238E27FC236}">
                <a16:creationId xmlns:a16="http://schemas.microsoft.com/office/drawing/2014/main" id="{5E0C526C-9BDB-6EBD-EA80-6A395D85B0FB}"/>
              </a:ext>
            </a:extLst>
          </p:cNvPr>
          <p:cNvGrpSpPr/>
          <p:nvPr/>
        </p:nvGrpSpPr>
        <p:grpSpPr>
          <a:xfrm>
            <a:off x="1640793" y="1793944"/>
            <a:ext cx="8450265" cy="4430543"/>
            <a:chOff x="1640793" y="1793944"/>
            <a:chExt cx="8450265" cy="4430543"/>
          </a:xfrm>
        </p:grpSpPr>
        <p:pic>
          <p:nvPicPr>
            <p:cNvPr id="4" name="Picture 3">
              <a:extLst>
                <a:ext uri="{FF2B5EF4-FFF2-40B4-BE49-F238E27FC236}">
                  <a16:creationId xmlns:a16="http://schemas.microsoft.com/office/drawing/2014/main" id="{E519BED6-478B-3FB9-0410-A87126E5D127}"/>
                </a:ext>
              </a:extLst>
            </p:cNvPr>
            <p:cNvPicPr>
              <a:picLocks noChangeAspect="1"/>
            </p:cNvPicPr>
            <p:nvPr/>
          </p:nvPicPr>
          <p:blipFill>
            <a:blip r:embed="rId2"/>
            <a:stretch>
              <a:fillRect/>
            </a:stretch>
          </p:blipFill>
          <p:spPr>
            <a:xfrm>
              <a:off x="1640793" y="1793944"/>
              <a:ext cx="8450265" cy="4430543"/>
            </a:xfrm>
            <a:prstGeom prst="rect">
              <a:avLst/>
            </a:prstGeom>
            <a:ln>
              <a:solidFill>
                <a:schemeClr val="accent1">
                  <a:shade val="1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B75E3DF8-6395-9B47-9F40-64AED2626C26}"/>
                </a:ext>
              </a:extLst>
            </p:cNvPr>
            <p:cNvSpPr txBox="1"/>
            <p:nvPr/>
          </p:nvSpPr>
          <p:spPr>
            <a:xfrm rot="5400000">
              <a:off x="4470400" y="5196114"/>
              <a:ext cx="1226458" cy="369332"/>
            </a:xfrm>
            <a:prstGeom prst="rect">
              <a:avLst/>
            </a:prstGeom>
            <a:noFill/>
          </p:spPr>
          <p:txBody>
            <a:bodyPr wrap="square" rtlCol="0">
              <a:spAutoFit/>
            </a:bodyPr>
            <a:lstStyle/>
            <a:p>
              <a:r>
                <a:rPr lang="en-GB" b="1" dirty="0">
                  <a:solidFill>
                    <a:schemeClr val="bg1"/>
                  </a:solidFill>
                </a:rPr>
                <a:t>10:00</a:t>
              </a:r>
            </a:p>
          </p:txBody>
        </p:sp>
        <p:sp>
          <p:nvSpPr>
            <p:cNvPr id="6" name="TextBox 5">
              <a:extLst>
                <a:ext uri="{FF2B5EF4-FFF2-40B4-BE49-F238E27FC236}">
                  <a16:creationId xmlns:a16="http://schemas.microsoft.com/office/drawing/2014/main" id="{9AE56178-C0BE-04F6-6E1D-4CE5ADCC83AC}"/>
                </a:ext>
              </a:extLst>
            </p:cNvPr>
            <p:cNvSpPr txBox="1"/>
            <p:nvPr/>
          </p:nvSpPr>
          <p:spPr>
            <a:xfrm rot="5400000">
              <a:off x="5798458" y="5196114"/>
              <a:ext cx="1226458" cy="369332"/>
            </a:xfrm>
            <a:prstGeom prst="rect">
              <a:avLst/>
            </a:prstGeom>
            <a:noFill/>
          </p:spPr>
          <p:txBody>
            <a:bodyPr wrap="square" rtlCol="0">
              <a:spAutoFit/>
            </a:bodyPr>
            <a:lstStyle/>
            <a:p>
              <a:r>
                <a:rPr lang="en-GB" b="1" dirty="0">
                  <a:solidFill>
                    <a:schemeClr val="bg1"/>
                  </a:solidFill>
                </a:rPr>
                <a:t>14:00</a:t>
              </a:r>
            </a:p>
          </p:txBody>
        </p:sp>
      </p:grpSp>
      <p:pic>
        <p:nvPicPr>
          <p:cNvPr id="7" name="Picture 6">
            <a:extLst>
              <a:ext uri="{FF2B5EF4-FFF2-40B4-BE49-F238E27FC236}">
                <a16:creationId xmlns:a16="http://schemas.microsoft.com/office/drawing/2014/main" id="{E03BCC6F-948F-DE03-DCDA-377AE0B3EF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6197" y="5998267"/>
            <a:ext cx="1421206" cy="657851"/>
          </a:xfrm>
          <a:prstGeom prst="rect">
            <a:avLst/>
          </a:prstGeom>
        </p:spPr>
      </p:pic>
    </p:spTree>
    <p:extLst>
      <p:ext uri="{BB962C8B-B14F-4D97-AF65-F5344CB8AC3E}">
        <p14:creationId xmlns:p14="http://schemas.microsoft.com/office/powerpoint/2010/main" val="4407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242A7B9-615E-8399-1A66-1E2BCD01EEBA}"/>
              </a:ext>
            </a:extLst>
          </p:cNvPr>
          <p:cNvGrpSpPr/>
          <p:nvPr/>
        </p:nvGrpSpPr>
        <p:grpSpPr>
          <a:xfrm>
            <a:off x="880320" y="1732248"/>
            <a:ext cx="7316521" cy="4464090"/>
            <a:chOff x="880320" y="1732248"/>
            <a:chExt cx="7316521" cy="4464090"/>
          </a:xfrm>
        </p:grpSpPr>
        <p:grpSp>
          <p:nvGrpSpPr>
            <p:cNvPr id="6" name="Group 5">
              <a:extLst>
                <a:ext uri="{FF2B5EF4-FFF2-40B4-BE49-F238E27FC236}">
                  <a16:creationId xmlns:a16="http://schemas.microsoft.com/office/drawing/2014/main" id="{8EAF0476-90D4-C620-1E4E-3FE6F54FC838}"/>
                </a:ext>
              </a:extLst>
            </p:cNvPr>
            <p:cNvGrpSpPr/>
            <p:nvPr/>
          </p:nvGrpSpPr>
          <p:grpSpPr>
            <a:xfrm>
              <a:off x="880320" y="1732248"/>
              <a:ext cx="7316521" cy="4464090"/>
              <a:chOff x="880320" y="1732248"/>
              <a:chExt cx="7316521" cy="4464090"/>
            </a:xfrm>
          </p:grpSpPr>
          <p:pic>
            <p:nvPicPr>
              <p:cNvPr id="4" name="Picture 3">
                <a:extLst>
                  <a:ext uri="{FF2B5EF4-FFF2-40B4-BE49-F238E27FC236}">
                    <a16:creationId xmlns:a16="http://schemas.microsoft.com/office/drawing/2014/main" id="{9E7C849E-6309-A665-58DC-061465D6A0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320" y="1732248"/>
                <a:ext cx="7316521" cy="4464090"/>
              </a:xfrm>
              <a:prstGeom prst="rect">
                <a:avLst/>
              </a:prstGeom>
            </p:spPr>
          </p:pic>
          <p:sp>
            <p:nvSpPr>
              <p:cNvPr id="5" name="TextBox 4">
                <a:extLst>
                  <a:ext uri="{FF2B5EF4-FFF2-40B4-BE49-F238E27FC236}">
                    <a16:creationId xmlns:a16="http://schemas.microsoft.com/office/drawing/2014/main" id="{0F40121C-BEF4-5FA0-CD3E-E468441FF2A8}"/>
                  </a:ext>
                </a:extLst>
              </p:cNvPr>
              <p:cNvSpPr txBox="1"/>
              <p:nvPr/>
            </p:nvSpPr>
            <p:spPr>
              <a:xfrm>
                <a:off x="1695450" y="1834448"/>
                <a:ext cx="5669939" cy="646331"/>
              </a:xfrm>
              <a:prstGeom prst="rect">
                <a:avLst/>
              </a:prstGeom>
              <a:solidFill>
                <a:schemeClr val="bg1"/>
              </a:solidFill>
            </p:spPr>
            <p:txBody>
              <a:bodyPr wrap="square" rtlCol="0">
                <a:spAutoFit/>
              </a:bodyPr>
              <a:lstStyle/>
              <a:p>
                <a:pPr algn="ctr"/>
                <a:r>
                  <a:rPr lang="en-GB" dirty="0"/>
                  <a:t>Durations of Stay Purchased Market Place, Thirsk, between 10:00 and 14:00 on Monday 18 October 2024</a:t>
                </a:r>
              </a:p>
            </p:txBody>
          </p:sp>
        </p:grpSp>
        <p:sp>
          <p:nvSpPr>
            <p:cNvPr id="9" name="Rectangle 8">
              <a:extLst>
                <a:ext uri="{FF2B5EF4-FFF2-40B4-BE49-F238E27FC236}">
                  <a16:creationId xmlns:a16="http://schemas.microsoft.com/office/drawing/2014/main" id="{21E3BB4D-5293-008A-7A56-DD86DC280BEC}"/>
                </a:ext>
              </a:extLst>
            </p:cNvPr>
            <p:cNvSpPr/>
            <p:nvPr/>
          </p:nvSpPr>
          <p:spPr>
            <a:xfrm>
              <a:off x="7518400" y="2010230"/>
              <a:ext cx="420914" cy="352697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2FE85D10-2713-7143-3814-AE79A056D613}"/>
              </a:ext>
            </a:extLst>
          </p:cNvPr>
          <p:cNvSpPr>
            <a:spLocks noGrp="1"/>
          </p:cNvSpPr>
          <p:nvPr>
            <p:ph type="title"/>
          </p:nvPr>
        </p:nvSpPr>
        <p:spPr/>
        <p:txBody>
          <a:bodyPr/>
          <a:lstStyle/>
          <a:p>
            <a:r>
              <a:rPr lang="en-GB" dirty="0"/>
              <a:t>The allure of “free”</a:t>
            </a:r>
          </a:p>
        </p:txBody>
      </p:sp>
      <p:sp>
        <p:nvSpPr>
          <p:cNvPr id="3" name="TextBox 2">
            <a:extLst>
              <a:ext uri="{FF2B5EF4-FFF2-40B4-BE49-F238E27FC236}">
                <a16:creationId xmlns:a16="http://schemas.microsoft.com/office/drawing/2014/main" id="{C3D0D628-D5F1-8288-E96E-73419AD298BE}"/>
              </a:ext>
            </a:extLst>
          </p:cNvPr>
          <p:cNvSpPr txBox="1"/>
          <p:nvPr/>
        </p:nvSpPr>
        <p:spPr>
          <a:xfrm>
            <a:off x="8407879" y="816634"/>
            <a:ext cx="3059502" cy="2246769"/>
          </a:xfrm>
          <a:prstGeom prst="rect">
            <a:avLst/>
          </a:prstGeom>
          <a:noFill/>
        </p:spPr>
        <p:txBody>
          <a:bodyPr wrap="square" rtlCol="0">
            <a:spAutoFit/>
          </a:bodyPr>
          <a:lstStyle/>
          <a:p>
            <a:r>
              <a:rPr lang="en-GB" sz="2000" dirty="0"/>
              <a:t>In Market Place, when offered with “Free Parking”, very few people are opting to pay for 2 hours. </a:t>
            </a:r>
          </a:p>
          <a:p>
            <a:endParaRPr lang="en-GB" sz="2000" dirty="0"/>
          </a:p>
          <a:p>
            <a:r>
              <a:rPr lang="en-GB" sz="2000" dirty="0"/>
              <a:t>84% choose to stay for just the  hour.</a:t>
            </a:r>
          </a:p>
        </p:txBody>
      </p:sp>
      <p:pic>
        <p:nvPicPr>
          <p:cNvPr id="8" name="Picture 7">
            <a:extLst>
              <a:ext uri="{FF2B5EF4-FFF2-40B4-BE49-F238E27FC236}">
                <a16:creationId xmlns:a16="http://schemas.microsoft.com/office/drawing/2014/main" id="{5EF897E4-8D41-5DC5-1DC5-97436250E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6197" y="5998267"/>
            <a:ext cx="1421206" cy="657851"/>
          </a:xfrm>
          <a:prstGeom prst="rect">
            <a:avLst/>
          </a:prstGeom>
        </p:spPr>
      </p:pic>
    </p:spTree>
    <p:extLst>
      <p:ext uri="{BB962C8B-B14F-4D97-AF65-F5344CB8AC3E}">
        <p14:creationId xmlns:p14="http://schemas.microsoft.com/office/powerpoint/2010/main" val="2928960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EB6B5B-B5D7-5758-FBAC-BC981272A44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9227" y="976790"/>
            <a:ext cx="4377906" cy="2957519"/>
          </a:xfrm>
          <a:prstGeom prst="rect">
            <a:avLst/>
          </a:prstGeom>
        </p:spPr>
      </p:pic>
      <p:sp>
        <p:nvSpPr>
          <p:cNvPr id="8" name="TextBox 7">
            <a:extLst>
              <a:ext uri="{FF2B5EF4-FFF2-40B4-BE49-F238E27FC236}">
                <a16:creationId xmlns:a16="http://schemas.microsoft.com/office/drawing/2014/main" id="{60914647-E9FB-EED8-1E79-35036D679C98}"/>
              </a:ext>
            </a:extLst>
          </p:cNvPr>
          <p:cNvSpPr txBox="1"/>
          <p:nvPr/>
        </p:nvSpPr>
        <p:spPr>
          <a:xfrm>
            <a:off x="6095999" y="1120676"/>
            <a:ext cx="4629509" cy="2246769"/>
          </a:xfrm>
          <a:prstGeom prst="rect">
            <a:avLst/>
          </a:prstGeom>
          <a:noFill/>
        </p:spPr>
        <p:txBody>
          <a:bodyPr wrap="square" rtlCol="0">
            <a:spAutoFit/>
          </a:bodyPr>
          <a:lstStyle/>
          <a:p>
            <a:r>
              <a:rPr lang="en-GB" sz="2000" dirty="0"/>
              <a:t>Those unable to park in Market Place, go to </a:t>
            </a:r>
            <a:r>
              <a:rPr lang="en-GB" sz="2000" b="1" dirty="0"/>
              <a:t>Millgate.</a:t>
            </a:r>
          </a:p>
          <a:p>
            <a:endParaRPr lang="en-GB" sz="2000" dirty="0"/>
          </a:p>
          <a:p>
            <a:r>
              <a:rPr lang="en-GB" sz="2000" dirty="0"/>
              <a:t>These are not offered any “Free Parking”.  </a:t>
            </a:r>
          </a:p>
          <a:p>
            <a:endParaRPr lang="en-GB" sz="2000" dirty="0"/>
          </a:p>
          <a:p>
            <a:r>
              <a:rPr lang="en-GB" sz="2000" dirty="0"/>
              <a:t>26% buy 1 hour; 39% buy 2 hours; 35% buy 3 hours or more. </a:t>
            </a:r>
          </a:p>
        </p:txBody>
      </p:sp>
      <p:pic>
        <p:nvPicPr>
          <p:cNvPr id="9" name="Picture 8">
            <a:extLst>
              <a:ext uri="{FF2B5EF4-FFF2-40B4-BE49-F238E27FC236}">
                <a16:creationId xmlns:a16="http://schemas.microsoft.com/office/drawing/2014/main" id="{C3E6BF24-C7FE-1CFF-4DD1-75C2381BD2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5264" y="3676297"/>
            <a:ext cx="4377907" cy="2957519"/>
          </a:xfrm>
          <a:prstGeom prst="rect">
            <a:avLst/>
          </a:prstGeom>
        </p:spPr>
      </p:pic>
      <p:sp>
        <p:nvSpPr>
          <p:cNvPr id="10" name="TextBox 9">
            <a:extLst>
              <a:ext uri="{FF2B5EF4-FFF2-40B4-BE49-F238E27FC236}">
                <a16:creationId xmlns:a16="http://schemas.microsoft.com/office/drawing/2014/main" id="{C983B400-404B-9D6C-100B-FBE1FC2341C2}"/>
              </a:ext>
            </a:extLst>
          </p:cNvPr>
          <p:cNvSpPr txBox="1"/>
          <p:nvPr/>
        </p:nvSpPr>
        <p:spPr>
          <a:xfrm>
            <a:off x="1866622" y="4593200"/>
            <a:ext cx="5258797" cy="1938992"/>
          </a:xfrm>
          <a:prstGeom prst="rect">
            <a:avLst/>
          </a:prstGeom>
          <a:noFill/>
        </p:spPr>
        <p:txBody>
          <a:bodyPr wrap="square" rtlCol="0">
            <a:spAutoFit/>
          </a:bodyPr>
          <a:lstStyle/>
          <a:p>
            <a:pPr algn="r"/>
            <a:r>
              <a:rPr lang="en-GB" sz="2000" dirty="0"/>
              <a:t>Similarly, those unable to park in Market Place, going to </a:t>
            </a:r>
            <a:r>
              <a:rPr lang="en-GB" sz="2000" b="1" dirty="0" err="1"/>
              <a:t>Marage</a:t>
            </a:r>
            <a:r>
              <a:rPr lang="en-GB" sz="2000" dirty="0"/>
              <a:t> are not offered any “Free Parking” </a:t>
            </a:r>
          </a:p>
          <a:p>
            <a:endParaRPr lang="en-GB" sz="2000" dirty="0"/>
          </a:p>
          <a:p>
            <a:pPr algn="r"/>
            <a:r>
              <a:rPr lang="en-GB" sz="2000" dirty="0"/>
              <a:t>A third buy an hour, 40% buy 2 hours; 26% buy 3 hours or more.</a:t>
            </a:r>
          </a:p>
        </p:txBody>
      </p:sp>
      <p:grpSp>
        <p:nvGrpSpPr>
          <p:cNvPr id="16" name="Group 15">
            <a:extLst>
              <a:ext uri="{FF2B5EF4-FFF2-40B4-BE49-F238E27FC236}">
                <a16:creationId xmlns:a16="http://schemas.microsoft.com/office/drawing/2014/main" id="{589E62E4-36C3-25F7-4693-FEA86D3089F9}"/>
              </a:ext>
            </a:extLst>
          </p:cNvPr>
          <p:cNvGrpSpPr/>
          <p:nvPr/>
        </p:nvGrpSpPr>
        <p:grpSpPr>
          <a:xfrm>
            <a:off x="999227" y="962980"/>
            <a:ext cx="5026755" cy="3067016"/>
            <a:chOff x="999227" y="962980"/>
            <a:chExt cx="5026755" cy="3067016"/>
          </a:xfrm>
        </p:grpSpPr>
        <p:grpSp>
          <p:nvGrpSpPr>
            <p:cNvPr id="12" name="Group 11">
              <a:extLst>
                <a:ext uri="{FF2B5EF4-FFF2-40B4-BE49-F238E27FC236}">
                  <a16:creationId xmlns:a16="http://schemas.microsoft.com/office/drawing/2014/main" id="{8EF8AA97-6E14-F818-6E6F-0F9836D175A7}"/>
                </a:ext>
              </a:extLst>
            </p:cNvPr>
            <p:cNvGrpSpPr/>
            <p:nvPr/>
          </p:nvGrpSpPr>
          <p:grpSpPr>
            <a:xfrm>
              <a:off x="999227" y="962980"/>
              <a:ext cx="5026755" cy="3067016"/>
              <a:chOff x="999227" y="962980"/>
              <a:chExt cx="5026755" cy="3067016"/>
            </a:xfrm>
          </p:grpSpPr>
          <p:pic>
            <p:nvPicPr>
              <p:cNvPr id="5" name="Picture 4">
                <a:extLst>
                  <a:ext uri="{FF2B5EF4-FFF2-40B4-BE49-F238E27FC236}">
                    <a16:creationId xmlns:a16="http://schemas.microsoft.com/office/drawing/2014/main" id="{D4D27322-1937-41E0-55FB-7C7DCFB546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9227" y="962980"/>
                <a:ext cx="5026755" cy="3067016"/>
              </a:xfrm>
              <a:prstGeom prst="rect">
                <a:avLst/>
              </a:prstGeom>
            </p:spPr>
          </p:pic>
          <p:sp>
            <p:nvSpPr>
              <p:cNvPr id="11" name="TextBox 10">
                <a:extLst>
                  <a:ext uri="{FF2B5EF4-FFF2-40B4-BE49-F238E27FC236}">
                    <a16:creationId xmlns:a16="http://schemas.microsoft.com/office/drawing/2014/main" id="{AB00381C-927A-82C0-6AB1-9B64DBFE932F}"/>
                  </a:ext>
                </a:extLst>
              </p:cNvPr>
              <p:cNvSpPr txBox="1"/>
              <p:nvPr/>
            </p:nvSpPr>
            <p:spPr>
              <a:xfrm>
                <a:off x="1540929" y="1097592"/>
                <a:ext cx="3943350" cy="507832"/>
              </a:xfrm>
              <a:prstGeom prst="rect">
                <a:avLst/>
              </a:prstGeom>
              <a:solidFill>
                <a:schemeClr val="bg1"/>
              </a:solidFill>
            </p:spPr>
            <p:txBody>
              <a:bodyPr wrap="square" rtlCol="0">
                <a:spAutoFit/>
              </a:bodyPr>
              <a:lstStyle/>
              <a:p>
                <a:pPr algn="ctr"/>
                <a:r>
                  <a:rPr lang="en-GB" sz="1200" dirty="0"/>
                  <a:t>Durations of Stay Purchased at Millgate between 10:00 and 14:00 on Monday 18 October 2024</a:t>
                </a:r>
              </a:p>
            </p:txBody>
          </p:sp>
        </p:grpSp>
        <p:sp>
          <p:nvSpPr>
            <p:cNvPr id="6" name="Rectangle 5">
              <a:extLst>
                <a:ext uri="{FF2B5EF4-FFF2-40B4-BE49-F238E27FC236}">
                  <a16:creationId xmlns:a16="http://schemas.microsoft.com/office/drawing/2014/main" id="{CC4DFD94-D6C3-CB3B-BFE1-BB142E46280D}"/>
                </a:ext>
              </a:extLst>
            </p:cNvPr>
            <p:cNvSpPr/>
            <p:nvPr/>
          </p:nvSpPr>
          <p:spPr>
            <a:xfrm>
              <a:off x="5606301" y="1033641"/>
              <a:ext cx="268179" cy="26498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 name="Group 14">
            <a:extLst>
              <a:ext uri="{FF2B5EF4-FFF2-40B4-BE49-F238E27FC236}">
                <a16:creationId xmlns:a16="http://schemas.microsoft.com/office/drawing/2014/main" id="{E585AC04-E07F-CB67-FE3C-6AF09C3F3FDF}"/>
              </a:ext>
            </a:extLst>
          </p:cNvPr>
          <p:cNvGrpSpPr/>
          <p:nvPr/>
        </p:nvGrpSpPr>
        <p:grpSpPr>
          <a:xfrm>
            <a:off x="7224325" y="3653577"/>
            <a:ext cx="4924132" cy="3119651"/>
            <a:chOff x="7224325" y="3653577"/>
            <a:chExt cx="4924132" cy="3119651"/>
          </a:xfrm>
        </p:grpSpPr>
        <p:grpSp>
          <p:nvGrpSpPr>
            <p:cNvPr id="14" name="Group 13">
              <a:extLst>
                <a:ext uri="{FF2B5EF4-FFF2-40B4-BE49-F238E27FC236}">
                  <a16:creationId xmlns:a16="http://schemas.microsoft.com/office/drawing/2014/main" id="{EEEDB99C-124C-D0DF-294D-25AD16927923}"/>
                </a:ext>
              </a:extLst>
            </p:cNvPr>
            <p:cNvGrpSpPr/>
            <p:nvPr/>
          </p:nvGrpSpPr>
          <p:grpSpPr>
            <a:xfrm>
              <a:off x="7224325" y="3653577"/>
              <a:ext cx="4924132" cy="3119651"/>
              <a:chOff x="7224325" y="3653577"/>
              <a:chExt cx="4924132" cy="3119651"/>
            </a:xfrm>
          </p:grpSpPr>
          <p:pic>
            <p:nvPicPr>
              <p:cNvPr id="4" name="Picture 3">
                <a:extLst>
                  <a:ext uri="{FF2B5EF4-FFF2-40B4-BE49-F238E27FC236}">
                    <a16:creationId xmlns:a16="http://schemas.microsoft.com/office/drawing/2014/main" id="{A1038DDE-F9F3-7B04-F87E-889771DEE2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24325" y="3653577"/>
                <a:ext cx="4924132" cy="3119651"/>
              </a:xfrm>
              <a:prstGeom prst="rect">
                <a:avLst/>
              </a:prstGeom>
            </p:spPr>
          </p:pic>
          <p:sp>
            <p:nvSpPr>
              <p:cNvPr id="13" name="TextBox 12">
                <a:extLst>
                  <a:ext uri="{FF2B5EF4-FFF2-40B4-BE49-F238E27FC236}">
                    <a16:creationId xmlns:a16="http://schemas.microsoft.com/office/drawing/2014/main" id="{629F585F-D7DE-12A0-6DC5-2466CC827BB1}"/>
                  </a:ext>
                </a:extLst>
              </p:cNvPr>
              <p:cNvSpPr txBox="1"/>
              <p:nvPr/>
            </p:nvSpPr>
            <p:spPr>
              <a:xfrm>
                <a:off x="7636929" y="3776080"/>
                <a:ext cx="3943350" cy="461665"/>
              </a:xfrm>
              <a:prstGeom prst="rect">
                <a:avLst/>
              </a:prstGeom>
              <a:solidFill>
                <a:schemeClr val="bg1"/>
              </a:solidFill>
            </p:spPr>
            <p:txBody>
              <a:bodyPr wrap="square" rtlCol="0">
                <a:spAutoFit/>
              </a:bodyPr>
              <a:lstStyle/>
              <a:p>
                <a:pPr algn="ctr"/>
                <a:r>
                  <a:rPr lang="en-GB" sz="1200" dirty="0"/>
                  <a:t>Durations of Stay Purchased at Margrave between 10:00 and 14:00 on Monday 18 October 2024</a:t>
                </a:r>
              </a:p>
            </p:txBody>
          </p:sp>
        </p:grpSp>
        <p:sp>
          <p:nvSpPr>
            <p:cNvPr id="7" name="Rectangle 6">
              <a:extLst>
                <a:ext uri="{FF2B5EF4-FFF2-40B4-BE49-F238E27FC236}">
                  <a16:creationId xmlns:a16="http://schemas.microsoft.com/office/drawing/2014/main" id="{5B06FB66-3645-8716-BB07-250AE80FF568}"/>
                </a:ext>
              </a:extLst>
            </p:cNvPr>
            <p:cNvSpPr/>
            <p:nvPr/>
          </p:nvSpPr>
          <p:spPr>
            <a:xfrm>
              <a:off x="11667987" y="3776080"/>
              <a:ext cx="268179" cy="26498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10531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5539</TotalTime>
  <Words>1083</Words>
  <Application>Microsoft Office PowerPoint</Application>
  <PresentationFormat>Widescreen</PresentationFormat>
  <Paragraphs>147</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Cera PROModern Medium</vt:lpstr>
      <vt:lpstr>Cooper Black</vt:lpstr>
      <vt:lpstr>Franklin Gothic Demi Cond</vt:lpstr>
      <vt:lpstr>MV Boli</vt:lpstr>
      <vt:lpstr>Office Theme</vt:lpstr>
      <vt:lpstr>#3 The Hidden Costs of Free Parking</vt:lpstr>
      <vt:lpstr>Arabian Knights Restaurant</vt:lpstr>
      <vt:lpstr>North Yorkshire Town</vt:lpstr>
      <vt:lpstr>PowerPoint Presentation</vt:lpstr>
      <vt:lpstr>PowerPoint Presentation</vt:lpstr>
      <vt:lpstr>PowerPoint Presentation</vt:lpstr>
      <vt:lpstr>Market Place at Capacity</vt:lpstr>
      <vt:lpstr>The allure of “free”</vt:lpstr>
      <vt:lpstr>PowerPoint Presentation</vt:lpstr>
      <vt:lpstr>PowerPoint Presentation</vt:lpstr>
      <vt:lpstr>Modern Town Centre: Dwell not Turnover</vt:lpstr>
      <vt:lpstr>Modern Town Centre: Dwell not Turnover</vt:lpstr>
      <vt:lpstr>Other Evidence of this - Malton</vt:lpstr>
      <vt:lpstr>Concluding Thoughts</vt:lpstr>
      <vt:lpstr>Studies in the series</vt:lpstr>
      <vt:lpstr>www.parkingperspectives.com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Andrew Potter</dc:creator>
  <cp:lastModifiedBy>Alice Roberts</cp:lastModifiedBy>
  <cp:revision>57</cp:revision>
  <dcterms:created xsi:type="dcterms:W3CDTF">2024-11-18T10:40:13Z</dcterms:created>
  <dcterms:modified xsi:type="dcterms:W3CDTF">2026-03-19T10:47:56Z</dcterms:modified>
</cp:coreProperties>
</file>