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6"/>
  </p:sldMasterIdLst>
  <p:notesMasterIdLst>
    <p:notesMasterId r:id="rId13"/>
  </p:notesMasterIdLst>
  <p:sldIdLst>
    <p:sldId id="294" r:id="rId7"/>
    <p:sldId id="295" r:id="rId8"/>
    <p:sldId id="297" r:id="rId9"/>
    <p:sldId id="296" r:id="rId10"/>
    <p:sldId id="299" r:id="rId11"/>
    <p:sldId id="300" r:id="rId12"/>
  </p:sldIdLst>
  <p:sldSz cx="12192000" cy="6858000"/>
  <p:notesSz cx="9158288" cy="6865938"/>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572"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3075" autoAdjust="0"/>
  </p:normalViewPr>
  <p:slideViewPr>
    <p:cSldViewPr>
      <p:cViewPr varScale="1">
        <p:scale>
          <a:sx n="70" d="100"/>
          <a:sy n="70" d="100"/>
        </p:scale>
        <p:origin x="2154" y="54"/>
      </p:cViewPr>
      <p:guideLst>
        <p:guide orient="horz" pos="572"/>
        <p:guide pos="39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8592" cy="344489"/>
          </a:xfrm>
          <a:prstGeom prst="rect">
            <a:avLst/>
          </a:prstGeom>
        </p:spPr>
        <p:txBody>
          <a:bodyPr vert="horz" lIns="91559" tIns="45779" rIns="91559" bIns="45779" rtlCol="0"/>
          <a:lstStyle>
            <a:lvl1pPr algn="l">
              <a:defRPr sz="1200"/>
            </a:lvl1pPr>
          </a:lstStyle>
          <a:p>
            <a:endParaRPr lang="en-GB"/>
          </a:p>
        </p:txBody>
      </p:sp>
      <p:sp>
        <p:nvSpPr>
          <p:cNvPr id="3" name="Date Placeholder 2"/>
          <p:cNvSpPr>
            <a:spLocks noGrp="1"/>
          </p:cNvSpPr>
          <p:nvPr>
            <p:ph type="dt" idx="1"/>
          </p:nvPr>
        </p:nvSpPr>
        <p:spPr>
          <a:xfrm>
            <a:off x="5187577" y="1"/>
            <a:ext cx="3968592" cy="344489"/>
          </a:xfrm>
          <a:prstGeom prst="rect">
            <a:avLst/>
          </a:prstGeom>
        </p:spPr>
        <p:txBody>
          <a:bodyPr vert="horz" lIns="91559" tIns="45779" rIns="91559" bIns="45779" rtlCol="0"/>
          <a:lstStyle>
            <a:lvl1pPr algn="r">
              <a:defRPr sz="1200"/>
            </a:lvl1pPr>
          </a:lstStyle>
          <a:p>
            <a:fld id="{37C60690-173F-4778-8A7F-44DA3AA2D2C2}" type="datetimeFigureOut">
              <a:rPr lang="en-GB" smtClean="0"/>
              <a:t>15/01/2025</a:t>
            </a:fld>
            <a:endParaRPr lang="en-GB"/>
          </a:p>
        </p:txBody>
      </p:sp>
      <p:sp>
        <p:nvSpPr>
          <p:cNvPr id="4" name="Slide Image Placeholder 3"/>
          <p:cNvSpPr>
            <a:spLocks noGrp="1" noRot="1" noChangeAspect="1"/>
          </p:cNvSpPr>
          <p:nvPr>
            <p:ph type="sldImg" idx="2"/>
          </p:nvPr>
        </p:nvSpPr>
        <p:spPr>
          <a:xfrm>
            <a:off x="2522538" y="858838"/>
            <a:ext cx="4116387" cy="2316162"/>
          </a:xfrm>
          <a:prstGeom prst="rect">
            <a:avLst/>
          </a:prstGeom>
          <a:noFill/>
          <a:ln w="12700">
            <a:solidFill>
              <a:prstClr val="black"/>
            </a:solidFill>
          </a:ln>
        </p:spPr>
        <p:txBody>
          <a:bodyPr vert="horz" lIns="91559" tIns="45779" rIns="91559" bIns="45779" rtlCol="0" anchor="ctr"/>
          <a:lstStyle/>
          <a:p>
            <a:endParaRPr lang="en-GB"/>
          </a:p>
        </p:txBody>
      </p:sp>
      <p:sp>
        <p:nvSpPr>
          <p:cNvPr id="5" name="Notes Placeholder 4"/>
          <p:cNvSpPr>
            <a:spLocks noGrp="1"/>
          </p:cNvSpPr>
          <p:nvPr>
            <p:ph type="body" sz="quarter" idx="3"/>
          </p:nvPr>
        </p:nvSpPr>
        <p:spPr>
          <a:xfrm>
            <a:off x="915829" y="3304233"/>
            <a:ext cx="7326630" cy="2703463"/>
          </a:xfrm>
          <a:prstGeom prst="rect">
            <a:avLst/>
          </a:prstGeom>
        </p:spPr>
        <p:txBody>
          <a:bodyPr vert="horz" lIns="91559" tIns="45779" rIns="91559" bIns="45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21450"/>
            <a:ext cx="3968592" cy="344489"/>
          </a:xfrm>
          <a:prstGeom prst="rect">
            <a:avLst/>
          </a:prstGeom>
        </p:spPr>
        <p:txBody>
          <a:bodyPr vert="horz" lIns="91559" tIns="45779" rIns="91559" bIns="45779" rtlCol="0" anchor="b"/>
          <a:lstStyle>
            <a:lvl1pPr algn="l">
              <a:defRPr sz="1200"/>
            </a:lvl1pPr>
          </a:lstStyle>
          <a:p>
            <a:endParaRPr lang="en-GB"/>
          </a:p>
        </p:txBody>
      </p:sp>
      <p:sp>
        <p:nvSpPr>
          <p:cNvPr id="7" name="Slide Number Placeholder 6"/>
          <p:cNvSpPr>
            <a:spLocks noGrp="1"/>
          </p:cNvSpPr>
          <p:nvPr>
            <p:ph type="sldNum" sz="quarter" idx="5"/>
          </p:nvPr>
        </p:nvSpPr>
        <p:spPr>
          <a:xfrm>
            <a:off x="5187577" y="6521450"/>
            <a:ext cx="3968592" cy="344489"/>
          </a:xfrm>
          <a:prstGeom prst="rect">
            <a:avLst/>
          </a:prstGeom>
        </p:spPr>
        <p:txBody>
          <a:bodyPr vert="horz" lIns="91559" tIns="45779" rIns="91559" bIns="45779" rtlCol="0" anchor="b"/>
          <a:lstStyle>
            <a:lvl1pPr algn="r">
              <a:defRPr sz="1200"/>
            </a:lvl1pPr>
          </a:lstStyle>
          <a:p>
            <a:fld id="{6BB7C5F1-F8A6-4298-A5F3-0A97FB195083}" type="slidenum">
              <a:rPr lang="en-GB" smtClean="0"/>
              <a:t>‹#›</a:t>
            </a:fld>
            <a:endParaRPr lang="en-GB"/>
          </a:p>
        </p:txBody>
      </p:sp>
    </p:spTree>
    <p:extLst>
      <p:ext uri="{BB962C8B-B14F-4D97-AF65-F5344CB8AC3E}">
        <p14:creationId xmlns:p14="http://schemas.microsoft.com/office/powerpoint/2010/main" val="164604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spcAft>
                <a:spcPts val="801"/>
              </a:spcAft>
              <a:buFont typeface="Aptos" panose="020B0004020202020204" pitchFamily="34" charset="0"/>
              <a:buNone/>
            </a:pPr>
            <a:endParaRPr lang="en-GB" sz="1800" kern="100" dirty="0">
              <a:latin typeface="Aptos" panose="020B0004020202020204" pitchFamily="34"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BB7C5F1-F8A6-4298-A5F3-0A97FB195083}" type="slidenum">
              <a:rPr lang="en-GB" smtClean="0"/>
              <a:t>1</a:t>
            </a:fld>
            <a:endParaRPr lang="en-GB"/>
          </a:p>
        </p:txBody>
      </p:sp>
    </p:spTree>
    <p:extLst>
      <p:ext uri="{BB962C8B-B14F-4D97-AF65-F5344CB8AC3E}">
        <p14:creationId xmlns:p14="http://schemas.microsoft.com/office/powerpoint/2010/main" val="534386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B7C5F1-F8A6-4298-A5F3-0A97FB195083}" type="slidenum">
              <a:rPr lang="en-GB" smtClean="0"/>
              <a:t>2</a:t>
            </a:fld>
            <a:endParaRPr lang="en-GB"/>
          </a:p>
        </p:txBody>
      </p:sp>
    </p:spTree>
    <p:extLst>
      <p:ext uri="{BB962C8B-B14F-4D97-AF65-F5344CB8AC3E}">
        <p14:creationId xmlns:p14="http://schemas.microsoft.com/office/powerpoint/2010/main" val="2452300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B7C5F1-F8A6-4298-A5F3-0A97FB195083}" type="slidenum">
              <a:rPr lang="en-GB" smtClean="0"/>
              <a:t>3</a:t>
            </a:fld>
            <a:endParaRPr lang="en-GB"/>
          </a:p>
        </p:txBody>
      </p:sp>
    </p:spTree>
    <p:extLst>
      <p:ext uri="{BB962C8B-B14F-4D97-AF65-F5344CB8AC3E}">
        <p14:creationId xmlns:p14="http://schemas.microsoft.com/office/powerpoint/2010/main" val="181152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Tx/>
              <a:buNone/>
            </a:pPr>
            <a:endParaRPr lang="en-GB" dirty="0"/>
          </a:p>
        </p:txBody>
      </p:sp>
      <p:sp>
        <p:nvSpPr>
          <p:cNvPr id="4" name="Slide Number Placeholder 3"/>
          <p:cNvSpPr>
            <a:spLocks noGrp="1"/>
          </p:cNvSpPr>
          <p:nvPr>
            <p:ph type="sldNum" sz="quarter" idx="5"/>
          </p:nvPr>
        </p:nvSpPr>
        <p:spPr/>
        <p:txBody>
          <a:bodyPr/>
          <a:lstStyle/>
          <a:p>
            <a:fld id="{6BB7C5F1-F8A6-4298-A5F3-0A97FB195083}" type="slidenum">
              <a:rPr lang="en-GB" smtClean="0"/>
              <a:t>4</a:t>
            </a:fld>
            <a:endParaRPr lang="en-GB"/>
          </a:p>
        </p:txBody>
      </p:sp>
    </p:spTree>
    <p:extLst>
      <p:ext uri="{BB962C8B-B14F-4D97-AF65-F5344CB8AC3E}">
        <p14:creationId xmlns:p14="http://schemas.microsoft.com/office/powerpoint/2010/main" val="16291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73342-7519-F2C0-26EB-9FFF324652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674C25-101D-F130-39AF-8CDA6CBE39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F98400-26F0-2FE9-0842-73DD53720E7F}"/>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86ABC173-A970-6197-0F75-0A42B5F5CB84}"/>
              </a:ext>
            </a:extLst>
          </p:cNvPr>
          <p:cNvSpPr>
            <a:spLocks noGrp="1"/>
          </p:cNvSpPr>
          <p:nvPr>
            <p:ph type="sldNum" sz="quarter" idx="5"/>
          </p:nvPr>
        </p:nvSpPr>
        <p:spPr/>
        <p:txBody>
          <a:bodyPr/>
          <a:lstStyle/>
          <a:p>
            <a:fld id="{6BB7C5F1-F8A6-4298-A5F3-0A97FB195083}" type="slidenum">
              <a:rPr lang="en-GB" smtClean="0"/>
              <a:t>5</a:t>
            </a:fld>
            <a:endParaRPr lang="en-GB"/>
          </a:p>
        </p:txBody>
      </p:sp>
    </p:spTree>
    <p:extLst>
      <p:ext uri="{BB962C8B-B14F-4D97-AF65-F5344CB8AC3E}">
        <p14:creationId xmlns:p14="http://schemas.microsoft.com/office/powerpoint/2010/main" val="1305136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B7C5F1-F8A6-4298-A5F3-0A97FB195083}" type="slidenum">
              <a:rPr lang="en-GB" smtClean="0"/>
              <a:t>6</a:t>
            </a:fld>
            <a:endParaRPr lang="en-GB"/>
          </a:p>
        </p:txBody>
      </p:sp>
    </p:spTree>
    <p:extLst>
      <p:ext uri="{BB962C8B-B14F-4D97-AF65-F5344CB8AC3E}">
        <p14:creationId xmlns:p14="http://schemas.microsoft.com/office/powerpoint/2010/main" val="22619909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grey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ey ti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rgbClr val="FFFFFF"/>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grey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1">
                <a:solidFill>
                  <a:schemeClr val="accent6"/>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 Column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15/01/2025</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grey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grey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accent6"/>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Column grey">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FF"/>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rgbClr val="FFFFFF"/>
                </a:solidFill>
              </a:defRPr>
            </a:lvl1pPr>
            <a:lvl2pPr marL="647700" indent="-287338">
              <a:buFont typeface="Arial" panose="020B0604020202020204" pitchFamily="34" charset="0"/>
              <a:buChar cha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green 2">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green tin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bg1"/>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indent="0" algn="l">
              <a:buNone/>
              <a:defRPr sz="21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green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24000" y="980729"/>
            <a:ext cx="10944000" cy="1946647"/>
          </a:xfrm>
        </p:spPr>
        <p:txBody>
          <a:bodyPr anchor="ctr">
            <a:normAutofit/>
          </a:bodyPr>
          <a:lstStyle>
            <a:lvl1pPr>
              <a:lnSpc>
                <a:spcPct val="85000"/>
              </a:lnSpc>
              <a:defRPr sz="4800" b="0">
                <a:solidFill>
                  <a:schemeClr val="tx2"/>
                </a:solidFill>
              </a:defRPr>
            </a:lvl1pPr>
          </a:lstStyle>
          <a:p>
            <a:r>
              <a:rPr lang="en-US"/>
              <a:t>Click to edit Master title style</a:t>
            </a:r>
            <a:endParaRPr lang="en-GB" dirty="0"/>
          </a:p>
        </p:txBody>
      </p:sp>
      <p:sp>
        <p:nvSpPr>
          <p:cNvPr id="3" name="Subtitle 2"/>
          <p:cNvSpPr>
            <a:spLocks noGrp="1"/>
          </p:cNvSpPr>
          <p:nvPr>
            <p:ph type="subTitle" idx="1"/>
          </p:nvPr>
        </p:nvSpPr>
        <p:spPr>
          <a:xfrm>
            <a:off x="624000" y="3201071"/>
            <a:ext cx="10944000" cy="1873672"/>
          </a:xfrm>
        </p:spPr>
        <p:txBody>
          <a:bodyPr>
            <a:normAutofit/>
          </a:bodyPr>
          <a:lstStyle>
            <a:lvl1pPr marL="0" marR="0" indent="0" algn="l" defTabSz="914400" rtl="0" eaLnBrk="1" fontAlgn="base" latinLnBrk="0" hangingPunct="1">
              <a:lnSpc>
                <a:spcPct val="95000"/>
              </a:lnSpc>
              <a:spcBef>
                <a:spcPct val="20000"/>
              </a:spcBef>
              <a:spcAft>
                <a:spcPct val="0"/>
              </a:spcAft>
              <a:buClrTx/>
              <a:buSzTx/>
              <a:buFont typeface="Arial" charset="0"/>
              <a:buNone/>
              <a:tabLst/>
              <a:defRPr sz="2100">
                <a:solidFill>
                  <a:schemeClr val="accent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 Column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3"/>
          <p:cNvSpPr>
            <a:spLocks noGrp="1"/>
          </p:cNvSpPr>
          <p:nvPr>
            <p:ph type="dt" sz="half" idx="10"/>
          </p:nvPr>
        </p:nvSpPr>
        <p:spPr>
          <a:xfrm>
            <a:off x="1143000" y="6196013"/>
            <a:ext cx="1441451" cy="387350"/>
          </a:xfrm>
        </p:spPr>
        <p:txBody>
          <a:bodyPr/>
          <a:lstStyle>
            <a:lvl1pPr>
              <a:lnSpc>
                <a:spcPct val="100000"/>
              </a:lnSpc>
              <a:defRPr>
                <a:solidFill>
                  <a:schemeClr val="bg1"/>
                </a:solidFill>
              </a:defRPr>
            </a:lvl1pPr>
          </a:lstStyle>
          <a:p>
            <a:pPr>
              <a:defRPr/>
            </a:pPr>
            <a:fld id="{E8F3BDA7-BDC6-41F6-9669-CF469B298DB8}" type="datetime1">
              <a:rPr lang="en-GB" smtClean="0"/>
              <a:pPr>
                <a:defRPr/>
              </a:pPr>
              <a:t>15/01/2025</a:t>
            </a:fld>
            <a:endParaRPr lang="en-GB" dirty="0"/>
          </a:p>
        </p:txBody>
      </p:sp>
      <p:sp>
        <p:nvSpPr>
          <p:cNvPr id="6" name="Slide Number Placeholder 5"/>
          <p:cNvSpPr>
            <a:spLocks noGrp="1"/>
          </p:cNvSpPr>
          <p:nvPr>
            <p:ph type="sldNum" sz="quarter" idx="11"/>
          </p:nvPr>
        </p:nvSpPr>
        <p:spPr>
          <a:xfrm>
            <a:off x="624418" y="6196013"/>
            <a:ext cx="518583" cy="387350"/>
          </a:xfrm>
        </p:spPr>
        <p:txBody>
          <a:bodyPr/>
          <a:lstStyle>
            <a:lvl1pPr>
              <a:defRPr>
                <a:solidFill>
                  <a:schemeClr val="bg1"/>
                </a:solidFill>
              </a:defRPr>
            </a:lvl1pPr>
          </a:lstStyle>
          <a:p>
            <a:pPr>
              <a:defRPr/>
            </a:pPr>
            <a:fld id="{064674CA-76BF-4A0C-AB17-8B5FF3054F52}" type="slidenum">
              <a:rPr lang="en-GB" smtClean="0"/>
              <a:pPr>
                <a:defRPr/>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column green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Column green whit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tx1"/>
                </a:solidFill>
              </a:defRPr>
            </a:lvl1pPr>
          </a:lstStyle>
          <a:p>
            <a:pPr>
              <a:defRPr/>
            </a:pPr>
            <a:fld id="{37295B5A-DBFF-4868-9A24-AC57907D57F2}"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pPr>
                <a:defRPr/>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green">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bg1"/>
                </a:solidFill>
              </a:defRPr>
            </a:lvl1pPr>
            <a:lvl2pPr marL="647700" indent="-287338">
              <a:buFont typeface="Arial" panose="020B0604020202020204" pitchFamily="34" charset="0"/>
              <a:buChar cha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p:spPr>
        <p:txBody>
          <a:bodyPr/>
          <a:lstStyle>
            <a:lvl1pPr>
              <a:lnSpc>
                <a:spcPct val="100000"/>
              </a:lnSpc>
              <a:defRPr>
                <a:solidFill>
                  <a:schemeClr val="bg1"/>
                </a:solidFill>
              </a:defRPr>
            </a:lvl1pPr>
          </a:lstStyle>
          <a:p>
            <a:pPr>
              <a:defRPr/>
            </a:pPr>
            <a:fld id="{2AB0B417-BAB8-43DF-A8D2-D63D9706B574}" type="datetime1">
              <a:rPr lang="en-GB" smtClean="0"/>
              <a:pPr>
                <a:defRPr/>
              </a:pPr>
              <a:t>15/01/2025</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bg1"/>
                </a:solidFill>
              </a:defRPr>
            </a:lvl1pPr>
          </a:lstStyle>
          <a:p>
            <a:pPr>
              <a:defRPr/>
            </a:pPr>
            <a:fld id="{F80CFFAE-92C7-43A4-9873-89690CBB1D90}" type="slidenum">
              <a:rPr lang="en-GB" smtClean="0"/>
              <a:pPr>
                <a:defRPr/>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624419" y="6196013"/>
            <a:ext cx="5831621" cy="387350"/>
          </a:xfrm>
          <a:prstGeom prst="rect">
            <a:avLst/>
          </a:prstGeom>
        </p:spPr>
        <p:txBody>
          <a:bodyPr vert="horz" lIns="0" tIns="0" rIns="0" bIns="0" rtlCol="0" anchor="b" anchorCtr="0"/>
          <a:lstStyle>
            <a:lvl1pPr algn="ctr" fontAlgn="auto">
              <a:lnSpc>
                <a:spcPct val="95000"/>
              </a:lnSpc>
              <a:spcBef>
                <a:spcPts val="0"/>
              </a:spcBef>
              <a:spcAft>
                <a:spcPts val="0"/>
              </a:spcAft>
              <a:defRPr sz="800">
                <a:solidFill>
                  <a:schemeClr val="tx1"/>
                </a:solidFill>
                <a:latin typeface="+mn-lt"/>
                <a:cs typeface="+mn-cs"/>
              </a:defRPr>
            </a:lvl1pPr>
          </a:lstStyle>
          <a:p>
            <a:pPr>
              <a:defRPr/>
            </a:pPr>
            <a:r>
              <a:rPr lang="en-GB"/>
              <a:t>UNCLASSIFIED</a:t>
            </a:r>
          </a:p>
        </p:txBody>
      </p:sp>
      <p:sp>
        <p:nvSpPr>
          <p:cNvPr id="1027" name="Title Placeholder 1"/>
          <p:cNvSpPr>
            <a:spLocks noGrp="1"/>
          </p:cNvSpPr>
          <p:nvPr>
            <p:ph type="title"/>
          </p:nvPr>
        </p:nvSpPr>
        <p:spPr bwMode="auto">
          <a:xfrm>
            <a:off x="624418" y="468314"/>
            <a:ext cx="10943167" cy="9493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GB" dirty="0"/>
          </a:p>
        </p:txBody>
      </p:sp>
      <p:sp>
        <p:nvSpPr>
          <p:cNvPr id="1028" name="Text Placeholder 2"/>
          <p:cNvSpPr>
            <a:spLocks noGrp="1"/>
          </p:cNvSpPr>
          <p:nvPr>
            <p:ph type="body" idx="1"/>
          </p:nvPr>
        </p:nvSpPr>
        <p:spPr bwMode="auto">
          <a:xfrm>
            <a:off x="624418" y="1700214"/>
            <a:ext cx="10943167" cy="42433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6528048" y="6196013"/>
            <a:ext cx="2844800" cy="387350"/>
          </a:xfrm>
          <a:prstGeom prst="rect">
            <a:avLst/>
          </a:prstGeom>
        </p:spPr>
        <p:txBody>
          <a:bodyPr vert="horz" lIns="0" tIns="0" rIns="0" bIns="0" rtlCol="0" anchor="b" anchorCtr="0"/>
          <a:lstStyle>
            <a:lvl1pPr algn="r" fontAlgn="auto">
              <a:lnSpc>
                <a:spcPct val="95000"/>
              </a:lnSpc>
              <a:spcBef>
                <a:spcPts val="0"/>
              </a:spcBef>
              <a:spcAft>
                <a:spcPts val="0"/>
              </a:spcAft>
              <a:defRPr sz="800">
                <a:solidFill>
                  <a:schemeClr val="tx1"/>
                </a:solidFill>
                <a:latin typeface="+mn-lt"/>
                <a:cs typeface="+mn-cs"/>
              </a:defRPr>
            </a:lvl1pPr>
          </a:lstStyle>
          <a:p>
            <a:pPr>
              <a:defRPr/>
            </a:pPr>
            <a:fld id="{88509D79-AD7E-415C-91F8-C4030AD80593}" type="datetime1">
              <a:rPr lang="en-GB" smtClean="0"/>
              <a:pPr>
                <a:defRPr/>
              </a:pPr>
              <a:t>15/01/2025</a:t>
            </a:fld>
            <a:endParaRPr lang="en-GB" dirty="0"/>
          </a:p>
        </p:txBody>
      </p:sp>
      <p:sp>
        <p:nvSpPr>
          <p:cNvPr id="6" name="Slide Number Placeholder 5"/>
          <p:cNvSpPr>
            <a:spLocks noGrp="1"/>
          </p:cNvSpPr>
          <p:nvPr>
            <p:ph type="sldNum" sz="quarter" idx="4"/>
          </p:nvPr>
        </p:nvSpPr>
        <p:spPr>
          <a:xfrm>
            <a:off x="9464824" y="6196013"/>
            <a:ext cx="518584" cy="387350"/>
          </a:xfrm>
          <a:prstGeom prst="rect">
            <a:avLst/>
          </a:prstGeom>
        </p:spPr>
        <p:txBody>
          <a:bodyPr vert="horz" lIns="0" tIns="0" rIns="0" bIns="0" rtlCol="0" anchor="b" anchorCtr="0"/>
          <a:lstStyle>
            <a:lvl1pPr algn="r" fontAlgn="auto">
              <a:lnSpc>
                <a:spcPct val="95000"/>
              </a:lnSpc>
              <a:spcBef>
                <a:spcPts val="0"/>
              </a:spcBef>
              <a:spcAft>
                <a:spcPts val="0"/>
              </a:spcAft>
              <a:defRPr sz="800" b="1">
                <a:solidFill>
                  <a:schemeClr val="tx1"/>
                </a:solidFill>
                <a:latin typeface="+mn-lt"/>
                <a:cs typeface="+mn-cs"/>
              </a:defRPr>
            </a:lvl1pPr>
          </a:lstStyle>
          <a:p>
            <a:pPr>
              <a:defRPr/>
            </a:pPr>
            <a:fld id="{8C32FF26-AD14-4CF9-8F1D-EF3CFAE0FFAC}" type="slidenum">
              <a:rPr lang="en-GB" smtClean="0"/>
              <a:pPr>
                <a:defRPr/>
              </a:pPr>
              <a:t>‹#›</a:t>
            </a:fld>
            <a:endParaRPr lang="en-GB" dirty="0"/>
          </a:p>
        </p:txBody>
      </p:sp>
    </p:spTree>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04" r:id="rId10"/>
    <p:sldLayoutId id="2147483826" r:id="rId11"/>
    <p:sldLayoutId id="2147483824" r:id="rId12"/>
    <p:sldLayoutId id="2147483808" r:id="rId13"/>
    <p:sldLayoutId id="2147483823" r:id="rId14"/>
    <p:sldLayoutId id="2147483815" r:id="rId15"/>
    <p:sldLayoutId id="2147483827" r:id="rId16"/>
    <p:sldLayoutId id="2147483816" r:id="rId17"/>
    <p:sldLayoutId id="2147483818" r:id="rId18"/>
  </p:sldLayoutIdLst>
  <p:hf hdr="0" dt="0"/>
  <p:txStyles>
    <p:titleStyle>
      <a:lvl1pPr marL="742950" indent="-742950" algn="l" rtl="0" eaLnBrk="1" fontAlgn="base" hangingPunct="1">
        <a:lnSpc>
          <a:spcPct val="90000"/>
        </a:lnSpc>
        <a:spcBef>
          <a:spcPct val="0"/>
        </a:spcBef>
        <a:spcAft>
          <a:spcPct val="0"/>
        </a:spcAft>
        <a:buFont typeface="Arial" charset="0"/>
        <a:buNone/>
        <a:defRPr sz="3600" b="1" kern="1200">
          <a:solidFill>
            <a:schemeClr val="tx2"/>
          </a:solidFill>
          <a:latin typeface="+mj-lt"/>
          <a:ea typeface="+mj-ea"/>
          <a:cs typeface="+mj-cs"/>
        </a:defRPr>
      </a:lvl1pPr>
      <a:lvl2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2pPr>
      <a:lvl3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3pPr>
      <a:lvl4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4pPr>
      <a:lvl5pPr marL="7429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5pPr>
      <a:lvl6pPr marL="12001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6pPr>
      <a:lvl7pPr marL="16573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7pPr>
      <a:lvl8pPr marL="21145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8pPr>
      <a:lvl9pPr marL="2571750" indent="-742950" algn="l" rtl="0" eaLnBrk="1" fontAlgn="base" hangingPunct="1">
        <a:lnSpc>
          <a:spcPct val="90000"/>
        </a:lnSpc>
        <a:spcBef>
          <a:spcPct val="0"/>
        </a:spcBef>
        <a:spcAft>
          <a:spcPct val="0"/>
        </a:spcAft>
        <a:buFont typeface="Arial" charset="0"/>
        <a:buAutoNum type="arabicPeriod"/>
        <a:defRPr sz="3600" b="1">
          <a:solidFill>
            <a:schemeClr val="tx1"/>
          </a:solidFill>
          <a:latin typeface="Arial" charset="0"/>
        </a:defRPr>
      </a:lvl9pPr>
    </p:titleStyle>
    <p:bodyStyle>
      <a:lvl1pPr marL="358775" indent="-358775" algn="l" rtl="0" eaLnBrk="1" fontAlgn="base" hangingPunct="1">
        <a:lnSpc>
          <a:spcPct val="95000"/>
        </a:lnSpc>
        <a:spcBef>
          <a:spcPct val="20000"/>
        </a:spcBef>
        <a:spcAft>
          <a:spcPct val="0"/>
        </a:spcAft>
        <a:buFont typeface="Arial" panose="020B0604020202020204" pitchFamily="34" charset="0"/>
        <a:buChar char="•"/>
        <a:defRPr sz="3000" kern="1200">
          <a:solidFill>
            <a:schemeClr val="accent6"/>
          </a:solidFill>
          <a:latin typeface="+mn-lt"/>
          <a:ea typeface="+mn-ea"/>
          <a:cs typeface="+mn-cs"/>
        </a:defRPr>
      </a:lvl1pPr>
      <a:lvl2pPr marL="647700" indent="-287338" algn="l" rtl="0" eaLnBrk="1" fontAlgn="base" hangingPunct="1">
        <a:lnSpc>
          <a:spcPct val="95000"/>
        </a:lnSpc>
        <a:spcBef>
          <a:spcPct val="20000"/>
        </a:spcBef>
        <a:spcAft>
          <a:spcPct val="0"/>
        </a:spcAft>
        <a:buFont typeface="Arial" panose="020B0604020202020204" pitchFamily="34" charset="0"/>
        <a:buChar char="•"/>
        <a:defRPr sz="2400" kern="1200">
          <a:solidFill>
            <a:schemeClr val="accent6"/>
          </a:solidFill>
          <a:latin typeface="+mn-lt"/>
          <a:ea typeface="+mn-ea"/>
          <a:cs typeface="+mn-cs"/>
        </a:defRPr>
      </a:lvl2pPr>
      <a:lvl3pPr marL="863600" indent="-215900" algn="l" rtl="0" eaLnBrk="1" fontAlgn="base" hangingPunct="1">
        <a:lnSpc>
          <a:spcPct val="95000"/>
        </a:lnSpc>
        <a:spcBef>
          <a:spcPct val="20000"/>
        </a:spcBef>
        <a:spcAft>
          <a:spcPct val="0"/>
        </a:spcAft>
        <a:buFont typeface="Arial" charset="0"/>
        <a:buChar char="•"/>
        <a:defRPr sz="2400" kern="1200">
          <a:solidFill>
            <a:schemeClr val="accent6"/>
          </a:solidFill>
          <a:latin typeface="+mn-lt"/>
          <a:ea typeface="+mn-ea"/>
          <a:cs typeface="+mn-cs"/>
        </a:defRPr>
      </a:lvl3pPr>
      <a:lvl4pPr marL="10795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4pPr>
      <a:lvl5pPr marL="1295400" indent="-215900" algn="l" rtl="0" eaLnBrk="1" fontAlgn="base" hangingPunct="1">
        <a:lnSpc>
          <a:spcPct val="95000"/>
        </a:lnSpc>
        <a:spcBef>
          <a:spcPct val="20000"/>
        </a:spcBef>
        <a:spcAft>
          <a:spcPct val="0"/>
        </a:spcAft>
        <a:buFont typeface="Arial" charset="0"/>
        <a:buChar char="»"/>
        <a:defRPr sz="2000" kern="1200">
          <a:solidFill>
            <a:schemeClr val="accent6"/>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ewis.elmes@environment-agency.gov.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hyperlink" Target="https://eur03.safelinks.protection.outlook.com/?url=https%3A%2F%2Fwww.bbc.co.uk%2Fnews%2Farticles%2Fc704l7xr3ero&amp;data=05%7C02%7CLewis.Elmes%40environment-agency.gov.uk%7C7f5d12feb26541f15f1108dd13a99997%7C770a245002274c6290c74e38537f1102%7C0%7C0%7C638688341326357429%7CUnknown%7CTWFpbGZsb3d8eyJFbXB0eU1hcGkiOnRydWUsIlYiOiIwLjAuMDAwMCIsIlAiOiJXaW4zMiIsIkFOIjoiTWFpbCIsIldUIjoyfQ%3D%3D%7C0%7C%7C%7C&amp;sdata=gD3W3u8uZ9XeD5BtUdW%2FSwpPO5PFiB5muU7HzXa8Rjg%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13.jpeg"/><Relationship Id="rId5" Type="http://schemas.openxmlformats.org/officeDocument/2006/relationships/hyperlink" Target="https://eur03.safelinks.protection.outlook.com/?url=https%3A%2F%2Fwww.standard.co.uk%2Fnews%2Flondon%2Flondon-housing-developments-raw-sewage-rivers-brent-crane-thames-b1194235.html&amp;data=05%7C02%7CLewis.Elmes%40environment-agency.gov.uk%7C7f5d12feb26541f15f1108dd13a99997%7C770a245002274c6290c74e38537f1102%7C0%7C0%7C638688341326388561%7CUnknown%7CTWFpbGZsb3d8eyJFbXB0eU1hcGkiOnRydWUsIlYiOiIwLjAuMDAwMCIsIlAiOiJXaW4zMiIsIkFOIjoiTWFpbCIsIldUIjoyfQ%3D%3D%7C0%7C%7C%7C&amp;sdata=uiFdJTtBcFdnAWmhESaxSYXCHad%2B%2FmySvyQRSJysru0%3D&amp;reserved=0" TargetMode="External"/><Relationship Id="rId4" Type="http://schemas.openxmlformats.org/officeDocument/2006/relationships/hyperlink" Target="https://eur03.safelinks.protection.outlook.com/?url=https%3A%2F%2Fmetro.co.uk%2F2024%2F11%2F18%2Flondon-rivers-pumped-full-raw-sewage-errors-new-build-flats-21979241%2F&amp;data=05%7C02%7CLewis.Elmes%40environment-agency.gov.uk%7C7f5d12feb26541f15f1108dd13a99997%7C770a245002274c6290c74e38537f1102%7C0%7C0%7C638688341326375263%7CUnknown%7CTWFpbGZsb3d8eyJFbXB0eU1hcGkiOnRydWUsIlYiOiIwLjAuMDAwMCIsIlAiOiJXaW4zMiIsIkFOIjoiTWFpbCIsIldUIjoyfQ%3D%3D%7C0%7C%7C%7C&amp;sdata=VTK5mEB%2FgWAv7%2FlqGA5AyAYtse1Y3URtXnBYDqUBdFs%3D&amp;reserved=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51384" y="1844824"/>
            <a:ext cx="11161240" cy="2594347"/>
          </a:xfrm>
          <a:prstGeom prst="rect">
            <a:avLst/>
          </a:prstGeom>
        </p:spPr>
        <p:txBody>
          <a:bodyPr/>
          <a:lstStyle/>
          <a:p>
            <a:pPr>
              <a:lnSpc>
                <a:spcPct val="90000"/>
              </a:lnSpc>
              <a:defRPr/>
            </a:pPr>
            <a:r>
              <a:rPr lang="en-GB" sz="4800" b="1" dirty="0">
                <a:solidFill>
                  <a:schemeClr val="accent1"/>
                </a:solidFill>
                <a:latin typeface="+mj-lt"/>
                <a:ea typeface="+mj-ea"/>
                <a:cs typeface="+mj-cs"/>
              </a:rPr>
              <a:t>Misconnections</a:t>
            </a:r>
          </a:p>
          <a:p>
            <a:pPr>
              <a:lnSpc>
                <a:spcPct val="90000"/>
              </a:lnSpc>
              <a:defRPr/>
            </a:pPr>
            <a:r>
              <a:rPr lang="en-GB" sz="4800" b="1" dirty="0">
                <a:solidFill>
                  <a:schemeClr val="accent1"/>
                </a:solidFill>
                <a:latin typeface="+mj-lt"/>
                <a:ea typeface="+mj-ea"/>
                <a:cs typeface="+mj-cs"/>
              </a:rPr>
              <a:t>A Regulatory Framework</a:t>
            </a:r>
          </a:p>
        </p:txBody>
      </p:sp>
      <p:sp>
        <p:nvSpPr>
          <p:cNvPr id="3" name="Rectangle 2"/>
          <p:cNvSpPr/>
          <p:nvPr/>
        </p:nvSpPr>
        <p:spPr>
          <a:xfrm>
            <a:off x="551384" y="3429000"/>
            <a:ext cx="5546154" cy="2954655"/>
          </a:xfrm>
          <a:prstGeom prst="rect">
            <a:avLst/>
          </a:prstGeom>
        </p:spPr>
        <p:txBody>
          <a:bodyPr wrap="square">
            <a:spAutoFit/>
          </a:bodyPr>
          <a:lstStyle/>
          <a:p>
            <a:pPr eaLnBrk="1" hangingPunct="1"/>
            <a:r>
              <a:rPr lang="en-GB" dirty="0">
                <a:solidFill>
                  <a:schemeClr val="accent1"/>
                </a:solidFill>
              </a:rPr>
              <a:t>Lewis Elmes</a:t>
            </a:r>
          </a:p>
          <a:p>
            <a:pPr eaLnBrk="1" hangingPunct="1"/>
            <a:r>
              <a:rPr lang="en-GB" dirty="0">
                <a:solidFill>
                  <a:schemeClr val="accent1"/>
                </a:solidFill>
              </a:rPr>
              <a:t>Catchment Coordinator – London Lea/Brent/Crane </a:t>
            </a:r>
          </a:p>
          <a:p>
            <a:pPr eaLnBrk="1" hangingPunct="1"/>
            <a:endParaRPr lang="en-GB" dirty="0">
              <a:solidFill>
                <a:schemeClr val="accent1"/>
              </a:solidFill>
            </a:endParaRPr>
          </a:p>
          <a:p>
            <a:pPr eaLnBrk="1" hangingPunct="1"/>
            <a:r>
              <a:rPr lang="en-GB" dirty="0">
                <a:solidFill>
                  <a:schemeClr val="bg2"/>
                </a:solidFill>
                <a:hlinkClick r:id="rId3">
                  <a:extLst>
                    <a:ext uri="{A12FA001-AC4F-418D-AE19-62706E023703}">
                      <ahyp:hlinkClr xmlns:ahyp="http://schemas.microsoft.com/office/drawing/2018/hyperlinkcolor" val="tx"/>
                    </a:ext>
                  </a:extLst>
                </a:hlinkClick>
              </a:rPr>
              <a:t>lewis.elmes@environment-agency.gov.uk</a:t>
            </a:r>
            <a:r>
              <a:rPr lang="en-GB" dirty="0">
                <a:solidFill>
                  <a:schemeClr val="bg2"/>
                </a:solidFill>
              </a:rPr>
              <a:t> </a:t>
            </a:r>
          </a:p>
          <a:p>
            <a:pPr eaLnBrk="1" hangingPunct="1"/>
            <a:endParaRPr lang="en-GB" dirty="0">
              <a:solidFill>
                <a:schemeClr val="bg2"/>
              </a:solidFill>
            </a:endParaRPr>
          </a:p>
          <a:p>
            <a:endParaRPr lang="en-GB" b="1" dirty="0">
              <a:solidFill>
                <a:schemeClr val="accent1"/>
              </a:solidFill>
            </a:endParaRPr>
          </a:p>
          <a:p>
            <a:endParaRPr lang="en-GB" b="1" dirty="0">
              <a:solidFill>
                <a:schemeClr val="accent1"/>
              </a:solidFill>
            </a:endParaRPr>
          </a:p>
          <a:p>
            <a:endParaRPr lang="en-GB" b="1" dirty="0">
              <a:solidFill>
                <a:schemeClr val="accent1"/>
              </a:solidFill>
            </a:endParaRPr>
          </a:p>
          <a:p>
            <a:endParaRPr lang="en-GB" b="1" dirty="0">
              <a:solidFill>
                <a:schemeClr val="accent1"/>
              </a:solidFill>
            </a:endParaRPr>
          </a:p>
          <a:p>
            <a:r>
              <a:rPr lang="en-GB" sz="2400" b="1" dirty="0">
                <a:solidFill>
                  <a:schemeClr val="accent1"/>
                </a:solidFill>
              </a:rPr>
              <a:t>EA Incident Hotline: 0800 80 70 60</a:t>
            </a:r>
          </a:p>
        </p:txBody>
      </p:sp>
    </p:spTree>
    <p:extLst>
      <p:ext uri="{BB962C8B-B14F-4D97-AF65-F5344CB8AC3E}">
        <p14:creationId xmlns:p14="http://schemas.microsoft.com/office/powerpoint/2010/main" val="2347129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48AA1-A1E7-C57A-E9B3-D28A77A26900}"/>
              </a:ext>
            </a:extLst>
          </p:cNvPr>
          <p:cNvSpPr>
            <a:spLocks noGrp="1"/>
          </p:cNvSpPr>
          <p:nvPr>
            <p:ph type="title"/>
          </p:nvPr>
        </p:nvSpPr>
        <p:spPr>
          <a:xfrm>
            <a:off x="264376" y="251633"/>
            <a:ext cx="10943167" cy="949325"/>
          </a:xfrm>
        </p:spPr>
        <p:txBody>
          <a:bodyPr/>
          <a:lstStyle/>
          <a:p>
            <a:r>
              <a:rPr lang="en-GB" dirty="0"/>
              <a:t>The Current Resolution Process</a:t>
            </a:r>
            <a:br>
              <a:rPr lang="en-GB" dirty="0"/>
            </a:br>
            <a:r>
              <a:rPr lang="en-GB" sz="2800" dirty="0"/>
              <a:t>(2009 Good Practise Guide)</a:t>
            </a:r>
          </a:p>
        </p:txBody>
      </p:sp>
      <p:sp>
        <p:nvSpPr>
          <p:cNvPr id="5" name="Slide Number Placeholder 4">
            <a:extLst>
              <a:ext uri="{FF2B5EF4-FFF2-40B4-BE49-F238E27FC236}">
                <a16:creationId xmlns:a16="http://schemas.microsoft.com/office/drawing/2014/main" id="{28ACF10C-2B65-E218-F9C6-EBF24A271648}"/>
              </a:ext>
            </a:extLst>
          </p:cNvPr>
          <p:cNvSpPr>
            <a:spLocks noGrp="1"/>
          </p:cNvSpPr>
          <p:nvPr>
            <p:ph type="sldNum" sz="quarter" idx="15"/>
          </p:nvPr>
        </p:nvSpPr>
        <p:spPr/>
        <p:txBody>
          <a:bodyPr/>
          <a:lstStyle/>
          <a:p>
            <a:pPr>
              <a:defRPr/>
            </a:pPr>
            <a:fld id="{F80CFFAE-92C7-43A4-9873-89690CBB1D90}" type="slidenum">
              <a:rPr lang="en-GB" smtClean="0"/>
              <a:pPr>
                <a:defRPr/>
              </a:pPr>
              <a:t>2</a:t>
            </a:fld>
            <a:endParaRPr lang="en-GB" dirty="0"/>
          </a:p>
        </p:txBody>
      </p:sp>
      <p:sp>
        <p:nvSpPr>
          <p:cNvPr id="7" name="Hexagon 6">
            <a:extLst>
              <a:ext uri="{FF2B5EF4-FFF2-40B4-BE49-F238E27FC236}">
                <a16:creationId xmlns:a16="http://schemas.microsoft.com/office/drawing/2014/main" id="{E9E5ED41-B1D0-46E7-33B7-BC41EDCD3466}"/>
              </a:ext>
            </a:extLst>
          </p:cNvPr>
          <p:cNvSpPr/>
          <p:nvPr/>
        </p:nvSpPr>
        <p:spPr>
          <a:xfrm>
            <a:off x="679848" y="1412595"/>
            <a:ext cx="1599728"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Outfall Safari</a:t>
            </a:r>
          </a:p>
        </p:txBody>
      </p:sp>
      <p:sp>
        <p:nvSpPr>
          <p:cNvPr id="8" name="Hexagon 7">
            <a:extLst>
              <a:ext uri="{FF2B5EF4-FFF2-40B4-BE49-F238E27FC236}">
                <a16:creationId xmlns:a16="http://schemas.microsoft.com/office/drawing/2014/main" id="{BD1DF420-89FF-E36E-7895-735BB0070FF4}"/>
              </a:ext>
            </a:extLst>
          </p:cNvPr>
          <p:cNvSpPr/>
          <p:nvPr/>
        </p:nvSpPr>
        <p:spPr>
          <a:xfrm>
            <a:off x="679848" y="3284984"/>
            <a:ext cx="1599728"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Pollution Report</a:t>
            </a:r>
          </a:p>
        </p:txBody>
      </p:sp>
      <p:sp>
        <p:nvSpPr>
          <p:cNvPr id="9" name="Hexagon 8">
            <a:extLst>
              <a:ext uri="{FF2B5EF4-FFF2-40B4-BE49-F238E27FC236}">
                <a16:creationId xmlns:a16="http://schemas.microsoft.com/office/drawing/2014/main" id="{7BDF9169-62A6-F93F-C8F1-7F9C7662CAB3}"/>
              </a:ext>
            </a:extLst>
          </p:cNvPr>
          <p:cNvSpPr/>
          <p:nvPr/>
        </p:nvSpPr>
        <p:spPr>
          <a:xfrm>
            <a:off x="2596683" y="1399005"/>
            <a:ext cx="1699117"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SWOP Waiting List</a:t>
            </a:r>
          </a:p>
        </p:txBody>
      </p:sp>
      <p:sp>
        <p:nvSpPr>
          <p:cNvPr id="10" name="Hexagon 9">
            <a:extLst>
              <a:ext uri="{FF2B5EF4-FFF2-40B4-BE49-F238E27FC236}">
                <a16:creationId xmlns:a16="http://schemas.microsoft.com/office/drawing/2014/main" id="{3C3EE6F0-8353-0349-00F6-CAA519151C71}"/>
              </a:ext>
            </a:extLst>
          </p:cNvPr>
          <p:cNvSpPr/>
          <p:nvPr/>
        </p:nvSpPr>
        <p:spPr>
          <a:xfrm>
            <a:off x="4264697" y="3284984"/>
            <a:ext cx="1759295"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SWOP Process</a:t>
            </a:r>
          </a:p>
        </p:txBody>
      </p:sp>
      <p:sp>
        <p:nvSpPr>
          <p:cNvPr id="12" name="Hexagon 11">
            <a:extLst>
              <a:ext uri="{FF2B5EF4-FFF2-40B4-BE49-F238E27FC236}">
                <a16:creationId xmlns:a16="http://schemas.microsoft.com/office/drawing/2014/main" id="{C1AC511A-1E60-5058-15BD-309BBA0F8E84}"/>
              </a:ext>
            </a:extLst>
          </p:cNvPr>
          <p:cNvSpPr/>
          <p:nvPr/>
        </p:nvSpPr>
        <p:spPr>
          <a:xfrm>
            <a:off x="6224464" y="1391428"/>
            <a:ext cx="1599728"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Pass to Local Authority</a:t>
            </a:r>
          </a:p>
        </p:txBody>
      </p:sp>
      <p:sp>
        <p:nvSpPr>
          <p:cNvPr id="13" name="Hexagon 12">
            <a:extLst>
              <a:ext uri="{FF2B5EF4-FFF2-40B4-BE49-F238E27FC236}">
                <a16:creationId xmlns:a16="http://schemas.microsoft.com/office/drawing/2014/main" id="{C990C60F-2B12-4241-2E24-120B39A3681E}"/>
              </a:ext>
            </a:extLst>
          </p:cNvPr>
          <p:cNvSpPr/>
          <p:nvPr/>
        </p:nvSpPr>
        <p:spPr>
          <a:xfrm>
            <a:off x="8313783" y="3298394"/>
            <a:ext cx="1640632"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Local Authority Process</a:t>
            </a:r>
          </a:p>
        </p:txBody>
      </p:sp>
      <p:cxnSp>
        <p:nvCxnSpPr>
          <p:cNvPr id="14" name="Straight Connector 13">
            <a:extLst>
              <a:ext uri="{FF2B5EF4-FFF2-40B4-BE49-F238E27FC236}">
                <a16:creationId xmlns:a16="http://schemas.microsoft.com/office/drawing/2014/main" id="{0D554DC9-7B9B-5215-FD6F-4545F21E5D92}"/>
              </a:ext>
            </a:extLst>
          </p:cNvPr>
          <p:cNvCxnSpPr/>
          <p:nvPr/>
        </p:nvCxnSpPr>
        <p:spPr>
          <a:xfrm>
            <a:off x="407368" y="3038237"/>
            <a:ext cx="11513503"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E1859C5A-5B04-7405-4CF1-3163F421A40D}"/>
              </a:ext>
            </a:extLst>
          </p:cNvPr>
          <p:cNvCxnSpPr/>
          <p:nvPr/>
        </p:nvCxnSpPr>
        <p:spPr>
          <a:xfrm>
            <a:off x="1487488" y="2791671"/>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F5A63A6-D5E3-8D75-96EF-F5C26C2844B7}"/>
              </a:ext>
            </a:extLst>
          </p:cNvPr>
          <p:cNvCxnSpPr/>
          <p:nvPr/>
        </p:nvCxnSpPr>
        <p:spPr>
          <a:xfrm>
            <a:off x="3431704" y="2780747"/>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CC1F45-8F0B-DCD0-3044-462CF845AB0C}"/>
              </a:ext>
            </a:extLst>
          </p:cNvPr>
          <p:cNvCxnSpPr/>
          <p:nvPr/>
        </p:nvCxnSpPr>
        <p:spPr>
          <a:xfrm>
            <a:off x="7032104" y="2791671"/>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24D99A9-BFEA-D10A-6D0D-692FFB836A53}"/>
              </a:ext>
            </a:extLst>
          </p:cNvPr>
          <p:cNvCxnSpPr/>
          <p:nvPr/>
        </p:nvCxnSpPr>
        <p:spPr>
          <a:xfrm>
            <a:off x="1487488" y="3038237"/>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1EB2646-B715-AF14-A64C-8B22C8580A59}"/>
              </a:ext>
            </a:extLst>
          </p:cNvPr>
          <p:cNvCxnSpPr/>
          <p:nvPr/>
        </p:nvCxnSpPr>
        <p:spPr>
          <a:xfrm>
            <a:off x="5159896" y="3027313"/>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8D73BC5-FBD3-7C7B-9787-0761F4829A70}"/>
              </a:ext>
            </a:extLst>
          </p:cNvPr>
          <p:cNvCxnSpPr/>
          <p:nvPr/>
        </p:nvCxnSpPr>
        <p:spPr>
          <a:xfrm>
            <a:off x="9120336" y="3038237"/>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A08886A8-FCF8-75B0-6F26-7F462F9EFDB0}"/>
              </a:ext>
            </a:extLst>
          </p:cNvPr>
          <p:cNvSpPr/>
          <p:nvPr/>
        </p:nvSpPr>
        <p:spPr>
          <a:xfrm flipH="1">
            <a:off x="4425279" y="4663879"/>
            <a:ext cx="734617" cy="997188"/>
          </a:xfrm>
          <a:custGeom>
            <a:avLst/>
            <a:gdLst>
              <a:gd name="connsiteX0" fmla="*/ 0 w 1198485"/>
              <a:gd name="connsiteY0" fmla="*/ 0 h 2281561"/>
              <a:gd name="connsiteX1" fmla="*/ 0 w 1198485"/>
              <a:gd name="connsiteY1" fmla="*/ 2281561 h 2281561"/>
              <a:gd name="connsiteX2" fmla="*/ 1198485 w 1198485"/>
              <a:gd name="connsiteY2" fmla="*/ 2281561 h 2281561"/>
            </a:gdLst>
            <a:ahLst/>
            <a:cxnLst>
              <a:cxn ang="0">
                <a:pos x="connsiteX0" y="connsiteY0"/>
              </a:cxn>
              <a:cxn ang="0">
                <a:pos x="connsiteX1" y="connsiteY1"/>
              </a:cxn>
              <a:cxn ang="0">
                <a:pos x="connsiteX2" y="connsiteY2"/>
              </a:cxn>
            </a:cxnLst>
            <a:rect l="l" t="t" r="r" b="b"/>
            <a:pathLst>
              <a:path w="1198485" h="2281561">
                <a:moveTo>
                  <a:pt x="0" y="0"/>
                </a:moveTo>
                <a:lnTo>
                  <a:pt x="0" y="2281561"/>
                </a:lnTo>
                <a:lnTo>
                  <a:pt x="1198485" y="2281561"/>
                </a:lnTo>
              </a:path>
            </a:pathLst>
          </a:custGeom>
          <a:noFill/>
          <a:ln w="28575">
            <a:solidFill>
              <a:schemeClr val="bg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643BBB10-741E-B098-E3EE-C6B8150B41A7}"/>
              </a:ext>
            </a:extLst>
          </p:cNvPr>
          <p:cNvSpPr txBox="1"/>
          <p:nvPr/>
        </p:nvSpPr>
        <p:spPr>
          <a:xfrm>
            <a:off x="1271464" y="4941168"/>
            <a:ext cx="3096344" cy="1600438"/>
          </a:xfrm>
          <a:prstGeom prst="rect">
            <a:avLst/>
          </a:prstGeom>
          <a:noFill/>
          <a:ln w="19050">
            <a:solidFill>
              <a:schemeClr val="bg1"/>
            </a:solidFill>
            <a:prstDash val="solid"/>
          </a:ln>
        </p:spPr>
        <p:txBody>
          <a:bodyPr wrap="square" rtlCol="0">
            <a:spAutoFit/>
          </a:bodyPr>
          <a:lstStyle/>
          <a:p>
            <a:pPr marL="342900" indent="-342900">
              <a:buAutoNum type="arabicParenR"/>
            </a:pPr>
            <a:r>
              <a:rPr lang="en-GB" sz="1400" dirty="0">
                <a:solidFill>
                  <a:schemeClr val="bg1"/>
                </a:solidFill>
              </a:rPr>
              <a:t>Trace back from outfall</a:t>
            </a:r>
          </a:p>
          <a:p>
            <a:pPr marL="342900" indent="-342900">
              <a:buAutoNum type="arabicParenR"/>
            </a:pPr>
            <a:r>
              <a:rPr lang="en-GB" sz="1400" dirty="0">
                <a:solidFill>
                  <a:schemeClr val="bg1"/>
                </a:solidFill>
              </a:rPr>
              <a:t>Identify properties / appliances</a:t>
            </a:r>
          </a:p>
          <a:p>
            <a:pPr marL="342900" indent="-342900">
              <a:buAutoNum type="arabicParenR"/>
            </a:pPr>
            <a:r>
              <a:rPr lang="en-GB" sz="1400" dirty="0">
                <a:solidFill>
                  <a:schemeClr val="bg1"/>
                </a:solidFill>
              </a:rPr>
              <a:t>Visit properties</a:t>
            </a:r>
          </a:p>
          <a:p>
            <a:pPr marL="342900" indent="-342900">
              <a:buAutoNum type="arabicParenR"/>
            </a:pPr>
            <a:r>
              <a:rPr lang="en-GB" sz="1400" dirty="0">
                <a:solidFill>
                  <a:schemeClr val="bg1"/>
                </a:solidFill>
              </a:rPr>
              <a:t>Issue notices and request voluntary rectification</a:t>
            </a:r>
          </a:p>
          <a:p>
            <a:pPr marL="342900" indent="-342900">
              <a:buAutoNum type="arabicParenR"/>
            </a:pPr>
            <a:r>
              <a:rPr lang="en-GB" sz="1400" dirty="0">
                <a:solidFill>
                  <a:schemeClr val="bg1"/>
                </a:solidFill>
              </a:rPr>
              <a:t>Verify successful works</a:t>
            </a:r>
          </a:p>
          <a:p>
            <a:pPr marL="342900" indent="-342900">
              <a:buAutoNum type="arabicParenR"/>
            </a:pPr>
            <a:r>
              <a:rPr lang="en-GB" sz="1400" dirty="0">
                <a:solidFill>
                  <a:schemeClr val="bg1"/>
                </a:solidFill>
              </a:rPr>
              <a:t>Outfall gets EA sign off</a:t>
            </a:r>
          </a:p>
        </p:txBody>
      </p:sp>
      <p:sp>
        <p:nvSpPr>
          <p:cNvPr id="24" name="Hexagon 23">
            <a:extLst>
              <a:ext uri="{FF2B5EF4-FFF2-40B4-BE49-F238E27FC236}">
                <a16:creationId xmlns:a16="http://schemas.microsoft.com/office/drawing/2014/main" id="{82C010FA-FB81-BE47-5809-BD83C83ABD7F}"/>
              </a:ext>
            </a:extLst>
          </p:cNvPr>
          <p:cNvSpPr/>
          <p:nvPr/>
        </p:nvSpPr>
        <p:spPr>
          <a:xfrm>
            <a:off x="10128448" y="1412595"/>
            <a:ext cx="1599728" cy="1379076"/>
          </a:xfrm>
          <a:prstGeom prst="hexagon">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Court Action</a:t>
            </a:r>
          </a:p>
        </p:txBody>
      </p:sp>
      <p:cxnSp>
        <p:nvCxnSpPr>
          <p:cNvPr id="25" name="Straight Connector 24">
            <a:extLst>
              <a:ext uri="{FF2B5EF4-FFF2-40B4-BE49-F238E27FC236}">
                <a16:creationId xmlns:a16="http://schemas.microsoft.com/office/drawing/2014/main" id="{5E624758-9194-757F-0FD2-6248E1DF8A19}"/>
              </a:ext>
            </a:extLst>
          </p:cNvPr>
          <p:cNvCxnSpPr/>
          <p:nvPr/>
        </p:nvCxnSpPr>
        <p:spPr>
          <a:xfrm>
            <a:off x="10920536" y="2780747"/>
            <a:ext cx="0" cy="24656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Freeform: Shape 29">
            <a:extLst>
              <a:ext uri="{FF2B5EF4-FFF2-40B4-BE49-F238E27FC236}">
                <a16:creationId xmlns:a16="http://schemas.microsoft.com/office/drawing/2014/main" id="{484FECED-50CA-2BAC-AF02-360F493B7FF8}"/>
              </a:ext>
            </a:extLst>
          </p:cNvPr>
          <p:cNvSpPr/>
          <p:nvPr/>
        </p:nvSpPr>
        <p:spPr>
          <a:xfrm flipH="1">
            <a:off x="8399482" y="4658836"/>
            <a:ext cx="734617" cy="997188"/>
          </a:xfrm>
          <a:custGeom>
            <a:avLst/>
            <a:gdLst>
              <a:gd name="connsiteX0" fmla="*/ 0 w 1198485"/>
              <a:gd name="connsiteY0" fmla="*/ 0 h 2281561"/>
              <a:gd name="connsiteX1" fmla="*/ 0 w 1198485"/>
              <a:gd name="connsiteY1" fmla="*/ 2281561 h 2281561"/>
              <a:gd name="connsiteX2" fmla="*/ 1198485 w 1198485"/>
              <a:gd name="connsiteY2" fmla="*/ 2281561 h 2281561"/>
            </a:gdLst>
            <a:ahLst/>
            <a:cxnLst>
              <a:cxn ang="0">
                <a:pos x="connsiteX0" y="connsiteY0"/>
              </a:cxn>
              <a:cxn ang="0">
                <a:pos x="connsiteX1" y="connsiteY1"/>
              </a:cxn>
              <a:cxn ang="0">
                <a:pos x="connsiteX2" y="connsiteY2"/>
              </a:cxn>
            </a:cxnLst>
            <a:rect l="l" t="t" r="r" b="b"/>
            <a:pathLst>
              <a:path w="1198485" h="2281561">
                <a:moveTo>
                  <a:pt x="0" y="0"/>
                </a:moveTo>
                <a:lnTo>
                  <a:pt x="0" y="2281561"/>
                </a:lnTo>
                <a:lnTo>
                  <a:pt x="1198485" y="2281561"/>
                </a:lnTo>
              </a:path>
            </a:pathLst>
          </a:custGeom>
          <a:noFill/>
          <a:ln w="28575">
            <a:solidFill>
              <a:schemeClr val="bg1"/>
            </a:solidFill>
            <a:prstDash val="dash"/>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extBox 30">
            <a:extLst>
              <a:ext uri="{FF2B5EF4-FFF2-40B4-BE49-F238E27FC236}">
                <a16:creationId xmlns:a16="http://schemas.microsoft.com/office/drawing/2014/main" id="{9A6E87C0-DC56-3E02-67A6-F329315546A5}"/>
              </a:ext>
            </a:extLst>
          </p:cNvPr>
          <p:cNvSpPr txBox="1"/>
          <p:nvPr/>
        </p:nvSpPr>
        <p:spPr>
          <a:xfrm>
            <a:off x="5735960" y="5221923"/>
            <a:ext cx="2632419" cy="1169551"/>
          </a:xfrm>
          <a:prstGeom prst="rect">
            <a:avLst/>
          </a:prstGeom>
          <a:noFill/>
          <a:ln w="19050">
            <a:solidFill>
              <a:schemeClr val="bg1"/>
            </a:solidFill>
            <a:prstDash val="solid"/>
          </a:ln>
        </p:spPr>
        <p:txBody>
          <a:bodyPr wrap="square" rtlCol="0">
            <a:spAutoFit/>
          </a:bodyPr>
          <a:lstStyle/>
          <a:p>
            <a:pPr marL="342900" indent="-342900">
              <a:buAutoNum type="arabicParenR"/>
            </a:pPr>
            <a:r>
              <a:rPr lang="en-GB" sz="1400" dirty="0">
                <a:solidFill>
                  <a:schemeClr val="bg1"/>
                </a:solidFill>
              </a:rPr>
              <a:t>Write to property owner</a:t>
            </a:r>
          </a:p>
          <a:p>
            <a:pPr marL="342900" indent="-342900">
              <a:buAutoNum type="arabicParenR"/>
            </a:pPr>
            <a:r>
              <a:rPr lang="en-GB" sz="1400" dirty="0">
                <a:solidFill>
                  <a:schemeClr val="bg1"/>
                </a:solidFill>
              </a:rPr>
              <a:t>Serve enforcement notice</a:t>
            </a:r>
          </a:p>
          <a:p>
            <a:pPr marL="342900" indent="-342900">
              <a:buAutoNum type="arabicParenR"/>
            </a:pPr>
            <a:r>
              <a:rPr lang="en-GB" sz="1400" dirty="0">
                <a:solidFill>
                  <a:schemeClr val="bg1"/>
                </a:solidFill>
              </a:rPr>
              <a:t>TW verify successful works</a:t>
            </a:r>
          </a:p>
          <a:p>
            <a:pPr marL="342900" indent="-342900">
              <a:buAutoNum type="arabicParenR"/>
            </a:pPr>
            <a:r>
              <a:rPr lang="en-GB" sz="1400" dirty="0">
                <a:solidFill>
                  <a:schemeClr val="bg1"/>
                </a:solidFill>
              </a:rPr>
              <a:t>Outfall gets EA sign off</a:t>
            </a:r>
          </a:p>
        </p:txBody>
      </p:sp>
    </p:spTree>
    <p:extLst>
      <p:ext uri="{BB962C8B-B14F-4D97-AF65-F5344CB8AC3E}">
        <p14:creationId xmlns:p14="http://schemas.microsoft.com/office/powerpoint/2010/main" val="34543058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005A9-40CE-6A32-F5DC-22DC04AC33C8}"/>
              </a:ext>
            </a:extLst>
          </p:cNvPr>
          <p:cNvSpPr>
            <a:spLocks noGrp="1"/>
          </p:cNvSpPr>
          <p:nvPr>
            <p:ph type="title"/>
          </p:nvPr>
        </p:nvSpPr>
        <p:spPr/>
        <p:txBody>
          <a:bodyPr/>
          <a:lstStyle/>
          <a:p>
            <a:r>
              <a:rPr lang="en-GB" dirty="0"/>
              <a:t>Relevant Legislation</a:t>
            </a:r>
          </a:p>
        </p:txBody>
      </p:sp>
      <p:sp>
        <p:nvSpPr>
          <p:cNvPr id="3" name="Content Placeholder 2">
            <a:extLst>
              <a:ext uri="{FF2B5EF4-FFF2-40B4-BE49-F238E27FC236}">
                <a16:creationId xmlns:a16="http://schemas.microsoft.com/office/drawing/2014/main" id="{127EA3B8-0500-4C65-7A55-B82A092B190C}"/>
              </a:ext>
            </a:extLst>
          </p:cNvPr>
          <p:cNvSpPr>
            <a:spLocks noGrp="1"/>
          </p:cNvSpPr>
          <p:nvPr>
            <p:ph idx="1"/>
          </p:nvPr>
        </p:nvSpPr>
        <p:spPr>
          <a:xfrm>
            <a:off x="624415" y="1196752"/>
            <a:ext cx="8063873" cy="4242793"/>
          </a:xfrm>
        </p:spPr>
        <p:txBody>
          <a:bodyPr/>
          <a:lstStyle/>
          <a:p>
            <a:r>
              <a:rPr lang="en-GB" dirty="0"/>
              <a:t>Water Industry Act (1991)</a:t>
            </a:r>
          </a:p>
          <a:p>
            <a:pPr lvl="1"/>
            <a:r>
              <a:rPr lang="en-GB" sz="1800" dirty="0"/>
              <a:t>Section 171</a:t>
            </a:r>
          </a:p>
          <a:p>
            <a:pPr lvl="1"/>
            <a:r>
              <a:rPr lang="en-GB" sz="1800" dirty="0"/>
              <a:t>Section 106 (2)(b)</a:t>
            </a:r>
          </a:p>
          <a:p>
            <a:pPr lvl="1"/>
            <a:r>
              <a:rPr lang="en-GB" sz="1800" dirty="0"/>
              <a:t>Section 106 (2)(c)</a:t>
            </a:r>
          </a:p>
          <a:p>
            <a:pPr lvl="1"/>
            <a:r>
              <a:rPr lang="en-GB" sz="1800" dirty="0"/>
              <a:t>Section 109</a:t>
            </a:r>
          </a:p>
          <a:p>
            <a:pPr lvl="1"/>
            <a:r>
              <a:rPr lang="en-GB" sz="1800" dirty="0"/>
              <a:t>Section 109 (2)</a:t>
            </a:r>
          </a:p>
          <a:p>
            <a:pPr lvl="1"/>
            <a:r>
              <a:rPr lang="en-GB" sz="1800" dirty="0"/>
              <a:t>Section 113 </a:t>
            </a:r>
          </a:p>
          <a:p>
            <a:endParaRPr lang="en-GB" sz="1800" dirty="0"/>
          </a:p>
          <a:p>
            <a:r>
              <a:rPr lang="en-GB" dirty="0"/>
              <a:t>Building Act (1984)</a:t>
            </a:r>
          </a:p>
          <a:p>
            <a:pPr lvl="1"/>
            <a:r>
              <a:rPr lang="en-GB" sz="1800" dirty="0"/>
              <a:t>Section 59</a:t>
            </a:r>
          </a:p>
          <a:p>
            <a:endParaRPr lang="en-GB" sz="1800" dirty="0"/>
          </a:p>
          <a:p>
            <a:r>
              <a:rPr lang="en-GB" dirty="0"/>
              <a:t>Water Resources Act (1991)</a:t>
            </a:r>
          </a:p>
          <a:p>
            <a:pPr lvl="1"/>
            <a:r>
              <a:rPr lang="en-GB" sz="1800" dirty="0"/>
              <a:t>Section 161A</a:t>
            </a:r>
          </a:p>
          <a:p>
            <a:pPr lvl="1"/>
            <a:r>
              <a:rPr lang="en-GB" sz="1800" dirty="0"/>
              <a:t>Section 85</a:t>
            </a:r>
          </a:p>
          <a:p>
            <a:endParaRPr lang="en-GB" dirty="0"/>
          </a:p>
        </p:txBody>
      </p:sp>
      <p:sp>
        <p:nvSpPr>
          <p:cNvPr id="5" name="Slide Number Placeholder 4">
            <a:extLst>
              <a:ext uri="{FF2B5EF4-FFF2-40B4-BE49-F238E27FC236}">
                <a16:creationId xmlns:a16="http://schemas.microsoft.com/office/drawing/2014/main" id="{636A1E4D-1AA0-4587-1684-022715644182}"/>
              </a:ext>
            </a:extLst>
          </p:cNvPr>
          <p:cNvSpPr>
            <a:spLocks noGrp="1"/>
          </p:cNvSpPr>
          <p:nvPr>
            <p:ph type="sldNum" sz="quarter" idx="15"/>
          </p:nvPr>
        </p:nvSpPr>
        <p:spPr/>
        <p:txBody>
          <a:bodyPr/>
          <a:lstStyle/>
          <a:p>
            <a:pPr>
              <a:defRPr/>
            </a:pPr>
            <a:fld id="{F80CFFAE-92C7-43A4-9873-89690CBB1D90}" type="slidenum">
              <a:rPr lang="en-GB" smtClean="0"/>
              <a:pPr>
                <a:defRPr/>
              </a:pPr>
              <a:t>3</a:t>
            </a:fld>
            <a:endParaRPr lang="en-GB" dirty="0"/>
          </a:p>
        </p:txBody>
      </p:sp>
      <p:pic>
        <p:nvPicPr>
          <p:cNvPr id="7" name="Picture 6" descr="A river running through a village&#10;&#10;Description automatically generated">
            <a:extLst>
              <a:ext uri="{FF2B5EF4-FFF2-40B4-BE49-F238E27FC236}">
                <a16:creationId xmlns:a16="http://schemas.microsoft.com/office/drawing/2014/main" id="{39E618D4-CE94-B9E6-4DC1-FE1260FC92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rot="5400000">
            <a:off x="6806091" y="1303192"/>
            <a:ext cx="5373216" cy="4029912"/>
          </a:xfrm>
          <a:prstGeom prst="rect">
            <a:avLst/>
          </a:prstGeom>
          <a:ln>
            <a:noFill/>
          </a:ln>
          <a:effectLst>
            <a:softEdge rad="112500"/>
          </a:effectLst>
        </p:spPr>
      </p:pic>
    </p:spTree>
    <p:extLst>
      <p:ext uri="{BB962C8B-B14F-4D97-AF65-F5344CB8AC3E}">
        <p14:creationId xmlns:p14="http://schemas.microsoft.com/office/powerpoint/2010/main" val="25956237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D9F05F-0C45-1494-1CC8-FFF54A7BF0B8}"/>
              </a:ext>
            </a:extLst>
          </p:cNvPr>
          <p:cNvSpPr>
            <a:spLocks noGrp="1"/>
          </p:cNvSpPr>
          <p:nvPr>
            <p:ph type="title"/>
          </p:nvPr>
        </p:nvSpPr>
        <p:spPr/>
        <p:txBody>
          <a:bodyPr/>
          <a:lstStyle/>
          <a:p>
            <a:r>
              <a:rPr lang="en-GB" dirty="0"/>
              <a:t>Current Concerns</a:t>
            </a:r>
          </a:p>
        </p:txBody>
      </p:sp>
      <p:sp>
        <p:nvSpPr>
          <p:cNvPr id="5" name="Slide Number Placeholder 4">
            <a:extLst>
              <a:ext uri="{FF2B5EF4-FFF2-40B4-BE49-F238E27FC236}">
                <a16:creationId xmlns:a16="http://schemas.microsoft.com/office/drawing/2014/main" id="{B080F819-86C1-F351-5D28-517138AFF564}"/>
              </a:ext>
            </a:extLst>
          </p:cNvPr>
          <p:cNvSpPr>
            <a:spLocks noGrp="1"/>
          </p:cNvSpPr>
          <p:nvPr>
            <p:ph type="sldNum" sz="quarter" idx="15"/>
          </p:nvPr>
        </p:nvSpPr>
        <p:spPr/>
        <p:txBody>
          <a:bodyPr/>
          <a:lstStyle/>
          <a:p>
            <a:pPr>
              <a:defRPr/>
            </a:pPr>
            <a:fld id="{F80CFFAE-92C7-43A4-9873-89690CBB1D90}" type="slidenum">
              <a:rPr lang="en-GB" smtClean="0"/>
              <a:pPr>
                <a:defRPr/>
              </a:pPr>
              <a:t>4</a:t>
            </a:fld>
            <a:endParaRPr lang="en-GB" dirty="0"/>
          </a:p>
        </p:txBody>
      </p:sp>
      <p:pic>
        <p:nvPicPr>
          <p:cNvPr id="11" name="Content Placeholder 10" descr="A field with trees and a fence&#10;&#10;Description automatically generated with medium confidence">
            <a:extLst>
              <a:ext uri="{FF2B5EF4-FFF2-40B4-BE49-F238E27FC236}">
                <a16:creationId xmlns:a16="http://schemas.microsoft.com/office/drawing/2014/main" id="{DE952153-FE76-215E-E2EA-1ADC46C9D4AA}"/>
              </a:ext>
            </a:extLst>
          </p:cNvPr>
          <p:cNvPicPr>
            <a:picLocks noGrp="1" noChangeAspect="1"/>
          </p:cNvPicPr>
          <p:nvPr>
            <p:ph sz="quarter" idx="13"/>
          </p:nvPr>
        </p:nvPicPr>
        <p:blipFill>
          <a:blip r:embed="rId3" cstate="print">
            <a:extLst>
              <a:ext uri="{28A0092B-C50C-407E-A947-70E740481C1C}">
                <a14:useLocalDpi xmlns:a14="http://schemas.microsoft.com/office/drawing/2010/main"/>
              </a:ext>
            </a:extLst>
          </a:blip>
          <a:stretch>
            <a:fillRect/>
          </a:stretch>
        </p:blipFill>
        <p:spPr>
          <a:xfrm rot="5400000">
            <a:off x="7256529" y="1020326"/>
            <a:ext cx="5257269" cy="3942952"/>
          </a:xfrm>
          <a:prstGeom prst="rect">
            <a:avLst/>
          </a:prstGeom>
          <a:ln>
            <a:noFill/>
          </a:ln>
          <a:effectLst>
            <a:softEdge rad="112500"/>
          </a:effectLst>
        </p:spPr>
      </p:pic>
      <p:sp>
        <p:nvSpPr>
          <p:cNvPr id="4" name="Content Placeholder 3">
            <a:extLst>
              <a:ext uri="{FF2B5EF4-FFF2-40B4-BE49-F238E27FC236}">
                <a16:creationId xmlns:a16="http://schemas.microsoft.com/office/drawing/2014/main" id="{3B5282FC-88A1-123F-4090-64317AB9F903}"/>
              </a:ext>
            </a:extLst>
          </p:cNvPr>
          <p:cNvSpPr>
            <a:spLocks noGrp="1"/>
          </p:cNvSpPr>
          <p:nvPr>
            <p:ph idx="1"/>
          </p:nvPr>
        </p:nvSpPr>
        <p:spPr>
          <a:xfrm>
            <a:off x="624000" y="1700809"/>
            <a:ext cx="6336096" cy="4242793"/>
          </a:xfrm>
        </p:spPr>
        <p:txBody>
          <a:bodyPr/>
          <a:lstStyle/>
          <a:p>
            <a:r>
              <a:rPr lang="en-GB" dirty="0"/>
              <a:t>Resources</a:t>
            </a:r>
          </a:p>
          <a:p>
            <a:endParaRPr lang="en-GB" dirty="0"/>
          </a:p>
          <a:p>
            <a:r>
              <a:rPr lang="en-GB" dirty="0"/>
              <a:t>Differences of legal opinion</a:t>
            </a:r>
          </a:p>
          <a:p>
            <a:endParaRPr lang="en-GB" dirty="0"/>
          </a:p>
          <a:p>
            <a:r>
              <a:rPr lang="en-GB" dirty="0"/>
              <a:t>Planning / building inspections</a:t>
            </a:r>
          </a:p>
          <a:p>
            <a:endParaRPr lang="en-GB" dirty="0"/>
          </a:p>
          <a:p>
            <a:r>
              <a:rPr lang="en-GB" dirty="0"/>
              <a:t>Voluntary rectification</a:t>
            </a:r>
          </a:p>
        </p:txBody>
      </p:sp>
    </p:spTree>
    <p:extLst>
      <p:ext uri="{BB962C8B-B14F-4D97-AF65-F5344CB8AC3E}">
        <p14:creationId xmlns:p14="http://schemas.microsoft.com/office/powerpoint/2010/main" val="3542027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72976E-EA2C-B04E-8BB0-32D5371563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DBA176-3B89-1A3B-2A55-3E729F70DA53}"/>
              </a:ext>
            </a:extLst>
          </p:cNvPr>
          <p:cNvSpPr>
            <a:spLocks noGrp="1"/>
          </p:cNvSpPr>
          <p:nvPr>
            <p:ph type="title"/>
          </p:nvPr>
        </p:nvSpPr>
        <p:spPr>
          <a:xfrm>
            <a:off x="689561" y="1052736"/>
            <a:ext cx="10943167" cy="949325"/>
          </a:xfrm>
        </p:spPr>
        <p:txBody>
          <a:bodyPr/>
          <a:lstStyle/>
          <a:p>
            <a:r>
              <a:rPr lang="en-GB" dirty="0"/>
              <a:t>Is there any hope?</a:t>
            </a:r>
          </a:p>
        </p:txBody>
      </p:sp>
      <p:sp>
        <p:nvSpPr>
          <p:cNvPr id="3" name="Content Placeholder 2">
            <a:extLst>
              <a:ext uri="{FF2B5EF4-FFF2-40B4-BE49-F238E27FC236}">
                <a16:creationId xmlns:a16="http://schemas.microsoft.com/office/drawing/2014/main" id="{6530F062-89F1-175F-275A-795FDD9AF1F3}"/>
              </a:ext>
            </a:extLst>
          </p:cNvPr>
          <p:cNvSpPr>
            <a:spLocks noGrp="1"/>
          </p:cNvSpPr>
          <p:nvPr>
            <p:ph idx="1"/>
          </p:nvPr>
        </p:nvSpPr>
        <p:spPr>
          <a:xfrm>
            <a:off x="407368" y="2834628"/>
            <a:ext cx="7380818" cy="3361385"/>
          </a:xfrm>
        </p:spPr>
        <p:txBody>
          <a:bodyPr/>
          <a:lstStyle/>
          <a:p>
            <a:r>
              <a:rPr lang="en-GB" sz="2400" u="sng"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hlinkClick r:id="rId3">
                  <a:extLst>
                    <a:ext uri="{A12FA001-AC4F-418D-AE19-62706E023703}">
                      <ahyp:hlinkClr xmlns:ahyp="http://schemas.microsoft.com/office/drawing/2018/hyperlinkcolor" val="tx"/>
                    </a:ext>
                  </a:extLst>
                </a:hlinkClick>
              </a:rPr>
              <a:t>Raw sewage from new homes being flushed into London rivers - BBC News</a:t>
            </a:r>
            <a:endParaRPr lang="en-GB" sz="2400" u="sng"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a:p>
            <a:endParaRPr lang="en-GB" sz="2400"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a:p>
            <a:r>
              <a:rPr lang="en-GB" sz="2400" u="sng"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hlinkClick r:id="rId4">
                  <a:extLst>
                    <a:ext uri="{A12FA001-AC4F-418D-AE19-62706E023703}">
                      <ahyp:hlinkClr xmlns:ahyp="http://schemas.microsoft.com/office/drawing/2018/hyperlinkcolor" val="tx"/>
                    </a:ext>
                  </a:extLst>
                </a:hlinkClick>
              </a:rPr>
              <a:t>London rivers being pumped full of raw sewage after 'errors' on new-build flats | UK News | Metro News</a:t>
            </a:r>
            <a:endParaRPr lang="en-GB" sz="2400" u="sng"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a:p>
            <a:endParaRPr lang="en-GB" sz="2400"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a:p>
            <a:r>
              <a:rPr lang="en-GB" sz="2400" u="sng"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hlinkClick r:id="rId5">
                  <a:extLst>
                    <a:ext uri="{A12FA001-AC4F-418D-AE19-62706E023703}">
                      <ahyp:hlinkClr xmlns:ahyp="http://schemas.microsoft.com/office/drawing/2018/hyperlinkcolor" val="tx"/>
                    </a:ext>
                  </a:extLst>
                </a:hlinkClick>
              </a:rPr>
              <a:t>London housing developments flushing raw sewage directly into rivers | The Standard</a:t>
            </a:r>
            <a:endParaRPr lang="en-GB" sz="2400" dirty="0">
              <a:solidFill>
                <a:schemeClr val="accent4">
                  <a:lumMod val="20000"/>
                  <a:lumOff val="80000"/>
                </a:schemeClr>
              </a:solidFill>
              <a:effectLst/>
              <a:latin typeface="Aptos" panose="020B0004020202020204" pitchFamily="34" charset="0"/>
              <a:ea typeface="Aptos" panose="020B0004020202020204" pitchFamily="34" charset="0"/>
              <a:cs typeface="Aptos" panose="020B0004020202020204" pitchFamily="34" charset="0"/>
            </a:endParaRPr>
          </a:p>
        </p:txBody>
      </p:sp>
      <p:sp>
        <p:nvSpPr>
          <p:cNvPr id="5" name="Slide Number Placeholder 4">
            <a:extLst>
              <a:ext uri="{FF2B5EF4-FFF2-40B4-BE49-F238E27FC236}">
                <a16:creationId xmlns:a16="http://schemas.microsoft.com/office/drawing/2014/main" id="{DD2DED0A-0029-13DC-1C6D-721CA4E6BAE7}"/>
              </a:ext>
            </a:extLst>
          </p:cNvPr>
          <p:cNvSpPr>
            <a:spLocks noGrp="1"/>
          </p:cNvSpPr>
          <p:nvPr>
            <p:ph type="sldNum" sz="quarter" idx="15"/>
          </p:nvPr>
        </p:nvSpPr>
        <p:spPr/>
        <p:txBody>
          <a:bodyPr/>
          <a:lstStyle/>
          <a:p>
            <a:pPr>
              <a:defRPr/>
            </a:pPr>
            <a:fld id="{F80CFFAE-92C7-43A4-9873-89690CBB1D90}" type="slidenum">
              <a:rPr lang="en-GB" smtClean="0"/>
              <a:pPr>
                <a:defRPr/>
              </a:pPr>
              <a:t>5</a:t>
            </a:fld>
            <a:endParaRPr lang="en-GB" dirty="0"/>
          </a:p>
        </p:txBody>
      </p:sp>
      <p:pic>
        <p:nvPicPr>
          <p:cNvPr id="1026" name="Picture 2">
            <a:extLst>
              <a:ext uri="{FF2B5EF4-FFF2-40B4-BE49-F238E27FC236}">
                <a16:creationId xmlns:a16="http://schemas.microsoft.com/office/drawing/2014/main" id="{324B59B4-6EA7-78A8-B5BF-E2C9C3360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2657" y="193354"/>
            <a:ext cx="4704455" cy="336138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7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FABAE-7902-8E6A-11F9-52A49487EF8A}"/>
              </a:ext>
            </a:extLst>
          </p:cNvPr>
          <p:cNvSpPr>
            <a:spLocks noGrp="1"/>
          </p:cNvSpPr>
          <p:nvPr>
            <p:ph type="title"/>
          </p:nvPr>
        </p:nvSpPr>
        <p:spPr/>
        <p:txBody>
          <a:bodyPr/>
          <a:lstStyle/>
          <a:p>
            <a:r>
              <a:rPr lang="en-GB" dirty="0"/>
              <a:t>Questions?</a:t>
            </a:r>
          </a:p>
        </p:txBody>
      </p:sp>
      <p:sp>
        <p:nvSpPr>
          <p:cNvPr id="5" name="Slide Number Placeholder 4">
            <a:extLst>
              <a:ext uri="{FF2B5EF4-FFF2-40B4-BE49-F238E27FC236}">
                <a16:creationId xmlns:a16="http://schemas.microsoft.com/office/drawing/2014/main" id="{4DBA0D73-4629-2B0F-2F0F-260FEE59A4B3}"/>
              </a:ext>
            </a:extLst>
          </p:cNvPr>
          <p:cNvSpPr>
            <a:spLocks noGrp="1"/>
          </p:cNvSpPr>
          <p:nvPr>
            <p:ph type="sldNum" sz="quarter" idx="15"/>
          </p:nvPr>
        </p:nvSpPr>
        <p:spPr/>
        <p:txBody>
          <a:bodyPr/>
          <a:lstStyle/>
          <a:p>
            <a:pPr>
              <a:defRPr/>
            </a:pPr>
            <a:fld id="{F80CFFAE-92C7-43A4-9873-89690CBB1D90}" type="slidenum">
              <a:rPr lang="en-GB" smtClean="0"/>
              <a:pPr>
                <a:defRPr/>
              </a:pPr>
              <a:t>6</a:t>
            </a:fld>
            <a:endParaRPr lang="en-GB" dirty="0"/>
          </a:p>
        </p:txBody>
      </p:sp>
      <p:pic>
        <p:nvPicPr>
          <p:cNvPr id="7" name="Picture 6" descr="A log in a river&#10;&#10;Description automatically generated">
            <a:extLst>
              <a:ext uri="{FF2B5EF4-FFF2-40B4-BE49-F238E27FC236}">
                <a16:creationId xmlns:a16="http://schemas.microsoft.com/office/drawing/2014/main" id="{7A73142B-5948-40F8-AF2B-6DE9C9CAABD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1584" y="1054154"/>
            <a:ext cx="7308304" cy="5481228"/>
          </a:xfrm>
          <a:prstGeom prst="rect">
            <a:avLst/>
          </a:prstGeom>
          <a:ln>
            <a:noFill/>
          </a:ln>
          <a:effectLst>
            <a:softEdge rad="112500"/>
          </a:effectLst>
        </p:spPr>
      </p:pic>
    </p:spTree>
    <p:extLst>
      <p:ext uri="{BB962C8B-B14F-4D97-AF65-F5344CB8AC3E}">
        <p14:creationId xmlns:p14="http://schemas.microsoft.com/office/powerpoint/2010/main" val="1050112400"/>
      </p:ext>
    </p:extLst>
  </p:cSld>
  <p:clrMapOvr>
    <a:masterClrMapping/>
  </p:clrMapOvr>
</p:sld>
</file>

<file path=ppt/theme/theme1.xml><?xml version="1.0" encoding="utf-8"?>
<a:theme xmlns:a="http://schemas.openxmlformats.org/drawingml/2006/main" name="PPT template final">
  <a:themeElements>
    <a:clrScheme name="EA 2017">
      <a:dk1>
        <a:srgbClr val="000000"/>
      </a:dk1>
      <a:lt1>
        <a:srgbClr val="FFFFFF"/>
      </a:lt1>
      <a:dk2>
        <a:srgbClr val="00AF41"/>
      </a:dk2>
      <a:lt2>
        <a:srgbClr val="034B89"/>
      </a:lt2>
      <a:accent1>
        <a:srgbClr val="00AF41"/>
      </a:accent1>
      <a:accent2>
        <a:srgbClr val="034B89"/>
      </a:accent2>
      <a:accent3>
        <a:srgbClr val="B2C326"/>
      </a:accent3>
      <a:accent4>
        <a:srgbClr val="54BCE7"/>
      </a:accent4>
      <a:accent5>
        <a:srgbClr val="D95F15"/>
      </a:accent5>
      <a:accent6>
        <a:srgbClr val="7F7F7F"/>
      </a:accent6>
      <a:hlink>
        <a:srgbClr val="000000"/>
      </a:hlink>
      <a:folHlink>
        <a:srgbClr val="B2C326"/>
      </a:folHlink>
    </a:clrScheme>
    <a:fontScheme name="Environment Agenc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1.3 PPT 16x9 template [Read-Only]" id="{D3601371-8B9C-4B89-829A-EB22A84E7996}" vid="{60048F88-1729-4AF2-B97B-46B4304459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p:Policy xmlns:p="office.server.policy" id="" local="true">
  <p:Name>Template - Document - PowerPoint</p:Name>
  <p:Description/>
  <p:Statement/>
  <p:PolicyItems>
    <p:PolicyItem featureId="Microsoft.Office.RecordsManagement.PolicyFeatures.PolicyLabel" staticId="0x010100D5A45896ADA143F9BF5F69E7D3C3FE4B00DA008D50AAE045838540FF582C3D468B00A1F7266454B30C4DBB103FFDCDBCB00B|-628663097" UniqueId="61696eca-2676-4c38-8051-c24a4f3af147">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font>Arial</font>
            <fontsize>12</fontsize>
          </properties>
          <segment type="metadata">_UIVersionString</segment>
        </label>
      </p:CustomData>
    </p:PolicyItem>
  </p:PolicyItems>
</p:Policy>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ContentCloud_WithdrawnBy xmlns="http://schemas.microsoft.com/sharepoint/v3">
      <UserInfo>
        <DisplayName/>
        <AccountId xsi:nil="true"/>
        <AccountType/>
      </UserInfo>
    </ContentCloud_WithdrawnBy>
    <ContentCloud_OrganisationString xmlns="44ba428f-c30f-44c8-8eab-a30b7390a267">9216</ContentCloud_OrganisationString>
    <ContentCloud_Approver1 xmlns="http://schemas.microsoft.com/sharepoint/v3">
      <UserInfo>
        <DisplayName>Broadhurst, Nigel</DisplayName>
        <AccountId>15075</AccountId>
        <AccountType/>
      </UserInfo>
    </ContentCloud_Approver1>
    <ContentCloud_ApprOrganisation2 xmlns="http://schemas.microsoft.com/sharepoint/v3" xsi:nil="true"/>
    <ContentCloud_ContributorIds xmlns="http://schemas.microsoft.com/sharepoint/v3" xsi:nil="true"/>
    <ContentCloud_Author xmlns="http://schemas.microsoft.com/sharepoint/v3">
      <UserInfo>
        <DisplayName>Redding, Laura</DisplayName>
        <AccountId>1971</AccountId>
        <AccountType/>
      </UserInfo>
    </ContentCloud_Author>
    <ContentCloud_UpdateNotice xmlns="http://schemas.microsoft.com/sharepoint/v3">Title change to make it obvious that this is an Environment Agency template</ContentCloud_UpdateNotice>
    <ContentCloud_Audiences xmlns="http://schemas.microsoft.com/sharepoint/v3">
      <Value>Environment Agency</Value>
    </ContentCloud_Audiences>
    <ContentCloud_ApproverComment1 xmlns="http://schemas.microsoft.com/sharepoint/v3" xsi:nil="true"/>
    <ContentCloud_Description xmlns="http://schemas.microsoft.com/sharepoint/v3">Environment Agency corporate widescreen PowerPoint template</ContentCloud_Description>
    <ContentCloud_WithdrawnDate xmlns="http://schemas.microsoft.com/sharepoint/v3" xsi:nil="true"/>
    <ContentCloud_ApprovedDate1 xmlns="http://schemas.microsoft.com/sharepoint/v3">2021-07-29T14:51:55+00:00</ContentCloud_ApprovedDate1>
    <ContentCloud_ApproverComment2 xmlns="http://schemas.microsoft.com/sharepoint/v3" xsi:nil="true"/>
    <ContentCloud_ApproverJobTitle5 xmlns="http://schemas.microsoft.com/sharepoint/v3" xsi:nil="true"/>
    <ContentCloud_AssurerComment xmlns="http://schemas.microsoft.com/sharepoint/v3">Your content has passed all relevant assurance checks.</ContentCloud_AssurerComment>
    <ContentCloud_SubmitDate xmlns="http://schemas.microsoft.com/sharepoint/v3">2021-07-29T14:22:08+00:00</ContentCloud_SubmitDate>
    <ContentCloud_PrimaryContact xmlns="http://schemas.microsoft.com/sharepoint/v3">
      <UserInfo>
        <DisplayName>Broadhurst, Nigel</DisplayName>
        <AccountId>15075</AccountId>
        <AccountType/>
      </UserInfo>
      <UserInfo>
        <DisplayName>Jolly, Sam</DisplayName>
        <AccountId>2346</AccountId>
        <AccountType/>
      </UserInfo>
    </ContentCloud_PrimaryContact>
    <ContentCloud_ApproverComment3 xmlns="http://schemas.microsoft.com/sharepoint/v3" xsi:nil="true"/>
    <ContentCloud_LegacyDetails xmlns="http://schemas.microsoft.com/sharepoint/v3" xsi:nil="true"/>
    <ContentCloud_FormatType xmlns="http://schemas.microsoft.com/sharepoint/v3">PowerPoint presentation</ContentCloud_FormatType>
    <ContentCloud_ApprOrganisation3 xmlns="http://schemas.microsoft.com/sharepoint/v3" xsi:nil="true"/>
    <ContentCloud_ApproverComment4 xmlns="http://schemas.microsoft.com/sharepoint/v3" xsi:nil="true"/>
    <ContentCloud_PublishOnApproval xmlns="http://schemas.microsoft.com/sharepoint/v3">true</ContentCloud_PublishOnApproval>
    <ContentCloud_Contributors xmlns="http://schemas.microsoft.com/sharepoint/v3">
      <UserInfo>
        <DisplayName/>
        <AccountId xsi:nil="true"/>
        <AccountType/>
      </UserInfo>
    </ContentCloud_Contributors>
    <ContentCloud_ApproverComment5 xmlns="http://schemas.microsoft.com/sharepoint/v3" xsi:nil="true"/>
    <ContentCloud_Keywords xmlns="http://schemas.microsoft.com/sharepoint/v3" xsi:nil="true"/>
    <ContentCloud_CommentToApprover xmlns="http://schemas.microsoft.com/sharepoint/v3" xsi:nil="true"/>
    <ContentCloud_SharedWith xmlns="http://schemas.microsoft.com/sharepoint/v3" xsi:nil="true"/>
    <ContentCloud_Duration xmlns="http://schemas.microsoft.com/sharepoint/v3" xsi:nil="true"/>
    <ContentCloud_DocumentTitleLink xmlns="http://schemas.microsoft.com/sharepoint/v3">
      <Url>https://defra.sharepoint.com/sites/def-contentcloud/_layouts/15/DocIdRedir.aspx?ID=CONTENTCLOUD-190616497-11744</Url>
      <Description>Environment Agency widescreen powerpoint template</Description>
    </ContentCloud_DocumentTitleLink>
    <ContentCloud_ScheduledReviewedBy xmlns="http://schemas.microsoft.com/sharepoint/v3">
      <UserInfo>
        <DisplayName>Redding, Laura</DisplayName>
        <AccountId>1971</AccountId>
        <AccountType/>
      </UserInfo>
    </ContentCloud_ScheduledReviewedBy>
    <ContentCloud_ApproverJobTitle4 xmlns="http://schemas.microsoft.com/sharepoint/v3" xsi:nil="true"/>
    <ContentCloud_MetadataItemId xmlns="http://schemas.microsoft.com/sharepoint/v3">10624</ContentCloud_MetadataItemId>
    <ContentCloud_PrimaryContactIds xmlns="http://schemas.microsoft.com/sharepoint/v3">#15075;</ContentCloud_PrimaryContactIds>
    <ContentCloud_Submitter xmlns="http://schemas.microsoft.com/sharepoint/v3">
      <UserInfo>
        <DisplayName>Broadhurst, Nigel</DisplayName>
        <AccountId>15075</AccountId>
        <AccountType/>
      </UserInfo>
    </ContentCloud_Submitter>
    <DLCPolicyLabelLock xmlns="c78a0cd0-2680-45d0-a254-38b105a1c2de" xsi:nil="true"/>
    <ContentCloud_PublishDate xmlns="http://schemas.microsoft.com/sharepoint/v3">2021-07-29T14:51:56+00:00</ContentCloud_PublishDate>
    <ContentCloud_Reference xmlns="http://schemas.microsoft.com/sharepoint/v3">LIT 14795 </ContentCloud_Reference>
    <ContentCloud_RiskLevel xmlns="http://schemas.microsoft.com/sharepoint/v3">Medium</ContentCloud_RiskLevel>
    <ContentCloud_Approver2 xmlns="http://schemas.microsoft.com/sharepoint/v3">
      <UserInfo>
        <DisplayName/>
        <AccountId xsi:nil="true"/>
        <AccountType/>
      </UserInfo>
    </ContentCloud_Approver2>
    <ContentCloud_WithdrawOnApproval xmlns="http://schemas.microsoft.com/sharepoint/v3" xsi:nil="true"/>
    <ContentCloud_ConsolidatedUrl xmlns="http://schemas.microsoft.com/sharepoint/v3">
      <Url xsi:nil="true"/>
      <Description xsi:nil="true"/>
    </ContentCloud_ConsolidatedUrl>
    <ContentCloud_ScheduledReviewDate xmlns="http://schemas.microsoft.com/sharepoint/v3">2023-07-29T23:00:00+00:00</ContentCloud_ScheduledReviewDate>
    <ContentCloud_LegacyReference xmlns="http://schemas.microsoft.com/sharepoint/v3">174_17</ContentCloud_LegacyReference>
    <ContentCloud_ScheduledReviewType xmlns="http://schemas.microsoft.com/sharepoint/v3">Reviewed - no changes</ContentCloud_ScheduledReviewType>
    <ContentCloud_ChangeType xmlns="http://schemas.microsoft.com/sharepoint/v3">Very Minor</ContentCloud_ChangeType>
    <ContentCloud_Status xmlns="http://schemas.microsoft.com/sharepoint/v3">Final</ContentCloud_Status>
    <ContentCloud_WithdrawNotice xmlns="http://schemas.microsoft.com/sharepoint/v3" xsi:nil="true"/>
    <ContentCloud_ContentAssurer xmlns="http://schemas.microsoft.com/sharepoint/v3">
      <UserInfo>
        <DisplayName>Blacktin, Wayne</DisplayName>
        <AccountId>11</AccountId>
        <AccountType/>
      </UserInfo>
    </ContentCloud_ContentAssurer>
    <ContentCloud_TemplateVersion xmlns="http://schemas.microsoft.com/sharepoint/v3">1.0</ContentCloud_TemplateVersion>
    <ContentCloud_ApprovedDate2 xmlns="http://schemas.microsoft.com/sharepoint/v3" xsi:nil="true"/>
    <ContentCloud_ApproverJobTitle3 xmlns="http://schemas.microsoft.com/sharepoint/v3" xsi:nil="true"/>
    <ContentCloud_WithdrawnReason xmlns="http://schemas.microsoft.com/sharepoint/v3" xsi:nil="true"/>
    <ContentCloud_RatingsCount xmlns="http://schemas.microsoft.com/sharepoint/v3" xsi:nil="true"/>
    <ContentCloud_OtherApprovers xmlns="http://schemas.microsoft.com/sharepoint/v3">
      <UserInfo>
        <DisplayName/>
        <AccountId xsi:nil="true"/>
        <AccountType/>
      </UserInfo>
    </ContentCloud_OtherApprovers>
    <ContentCloud_SRO xmlns="http://schemas.microsoft.com/sharepoint/v3">
      <UserInfo>
        <DisplayName>Coughlin, Tasnim</DisplayName>
        <AccountId>1442</AccountId>
        <AccountType/>
      </UserInfo>
    </ContentCloud_SRO>
    <ContentCloud_ApprOrganisation1 xmlns="http://schemas.microsoft.com/sharepoint/v3">Natural England</ContentCloud_ApprOrganisation1>
    <ContentCloud_Approver3 xmlns="http://schemas.microsoft.com/sharepoint/v3">
      <UserInfo>
        <DisplayName/>
        <AccountId xsi:nil="true"/>
        <AccountType/>
      </UserInfo>
    </ContentCloud_Approver3>
    <ContentCloud_Approver4 xmlns="http://schemas.microsoft.com/sharepoint/v3">
      <UserInfo>
        <DisplayName/>
        <AccountId xsi:nil="true"/>
        <AccountType/>
      </UserInfo>
    </ContentCloud_Approver4>
    <ContentCloud_ApprOrganisation4 xmlns="http://schemas.microsoft.com/sharepoint/v3" xsi:nil="true"/>
    <ContentCloud_UpdatesNumber xmlns="http://schemas.microsoft.com/sharepoint/v3">8</ContentCloud_UpdatesNumber>
    <PublishingExpirationDate xmlns="http://schemas.microsoft.com/sharepoint/v3" xsi:nil="true"/>
    <ContentCloud_SecurityMarking xmlns="http://schemas.microsoft.com/sharepoint/v3">OFFICIAL</ContentCloud_SecurityMarking>
    <ContentCloud_ApproverJobTitle2 xmlns="http://schemas.microsoft.com/sharepoint/v3" xsi:nil="true"/>
    <ContentCloud_ApprovedDate3 xmlns="http://schemas.microsoft.com/sharepoint/v3" xsi:nil="true"/>
    <ContentCloud_ApprovedDate4 xmlns="http://schemas.microsoft.com/sharepoint/v3" xsi:nil="true"/>
    <ContentCloud_RelatedSites xmlns="44ba428f-c30f-44c8-8eab-a30b7390a267" xsi:nil="true"/>
    <ContentCloud_TempExtDate xmlns="http://schemas.microsoft.com/sharepoint/v3" xsi:nil="true"/>
    <PublishingStartDate xmlns="http://schemas.microsoft.com/sharepoint/v3" xsi:nil="true"/>
    <ContentCloud_Approvers xmlns="http://schemas.microsoft.com/sharepoint/v3">
      <UserInfo>
        <DisplayName/>
        <AccountId xsi:nil="true"/>
        <AccountType/>
      </UserInfo>
    </ContentCloud_Approvers>
    <ContentCloud_Approver5 xmlns="http://schemas.microsoft.com/sharepoint/v3">
      <UserInfo>
        <DisplayName/>
        <AccountId xsi:nil="true"/>
        <AccountType/>
      </UserInfo>
    </ContentCloud_Approver5>
    <ContentCloud_ApprOrganisation5 xmlns="http://schemas.microsoft.com/sharepoint/v3" xsi:nil="true"/>
    <ContentCloud_Rating xmlns="http://schemas.microsoft.com/sharepoint/v3" xsi:nil="true"/>
    <ContentCloud_MetadataCTypeName xmlns="http://schemas.microsoft.com/sharepoint/v3">Template</ContentCloud_MetadataCTypeName>
    <ContentCloud_LastReviewedOnDate xmlns="http://schemas.microsoft.com/sharepoint/v3">2020-07-30T08:04:11+00:00</ContentCloud_LastReviewedOnDate>
    <ContentCloud_ApproverJobTitle1 xmlns="http://schemas.microsoft.com/sharepoint/v3">Subject Matter Expert</ContentCloud_ApproverJobTitle1>
    <ContentCloud_ApprovedDate5 xmlns="http://schemas.microsoft.com/sharepoint/v3" xsi:nil="true"/>
    <DLCPolicyLabelClientValue xmlns="c78a0cd0-2680-45d0-a254-38b105a1c2de" xsi:nil="true"/>
    <_dlc_DocId xmlns="44ba428f-c30f-44c8-8eab-a30b7390a267">CONTENTCLOUD-190616497-11744</_dlc_DocId>
    <_dlc_DocIdUrl xmlns="44ba428f-c30f-44c8-8eab-a30b7390a267">
      <Url>https://defra.sharepoint.com/sites/def-contentcloud/_layouts/15/DocIdRedir.aspx?ID=CONTENTCLOUD-190616497-11744</Url>
      <Description>CONTENTCLOUD-190616497-11744</Description>
    </_dlc_DocIdUrl>
    <DLCPolicyLabelValue xmlns="c78a0cd0-2680-45d0-a254-38b105a1c2de">2.0</DLCPolicyLabelValue>
    <ContentCloud_Migrated xmlns="http://schemas.microsoft.com/sharepoint/v3" xsi:nil="true"/>
    <ContentCloud_TEDBeforeSRD xmlns="http://schemas.microsoft.com/sharepoint/v3" xsi:nil="true"/>
    <ContentCloud_ReceivedFrom xmlns="http://schemas.microsoft.com/sharepoint/v3">
      <UserInfo>
        <DisplayName>Broadhurst, Nigel</DisplayName>
        <AccountId>15075</AccountId>
        <AccountType/>
      </UserInfo>
    </ContentCloud_ReceivedFrom>
    <ContentCloud_Coverage xmlns="http://schemas.microsoft.com/sharepoint/v3">
      <Value>England</Value>
    </ContentCloud_Coverage>
    <ContentCloud_Language xmlns="http://schemas.microsoft.com/sharepoint/v3">
      <Value>English</Value>
    </ContentCloud_Language>
    <ContentCloud_NewDraftNumber xmlns="http://schemas.microsoft.com/sharepoint/v3" xsi:nil="true"/>
  </documentManagement>
</p:properties>
</file>

<file path=customXml/item5.xml><?xml version="1.0" encoding="utf-8"?>
<ct:contentTypeSchema xmlns:ct="http://schemas.microsoft.com/office/2006/metadata/contentType" xmlns:ma="http://schemas.microsoft.com/office/2006/metadata/properties/metaAttributes" ct:_="" ma:_="" ma:contentTypeName="Template - Document - PowerPoint" ma:contentTypeID="0x010100D5A45896ADA143F9BF5F69E7D3C3FE4B00DA008D50AAE045838540FF582C3D468B00A1F7266454B30C4DBB103FFDCDBCB00B" ma:contentTypeVersion="106" ma:contentTypeDescription="Templates are documents for staff to complete, includes forms." ma:contentTypeScope="" ma:versionID="c50899daa227489b2305faba980caa06">
  <xsd:schema xmlns:xsd="http://www.w3.org/2001/XMLSchema" xmlns:xs="http://www.w3.org/2001/XMLSchema" xmlns:p="http://schemas.microsoft.com/office/2006/metadata/properties" xmlns:ns1="http://schemas.microsoft.com/sharepoint/v3" xmlns:ns2="44ba428f-c30f-44c8-8eab-a30b7390a267" xmlns:ns3="c78a0cd0-2680-45d0-a254-38b105a1c2de" targetNamespace="http://schemas.microsoft.com/office/2006/metadata/properties" ma:root="true" ma:fieldsID="f5d90f17f618940f4340f306a3c24771" ns1:_="" ns2:_="" ns3:_="">
    <xsd:import namespace="http://schemas.microsoft.com/sharepoint/v3"/>
    <xsd:import namespace="44ba428f-c30f-44c8-8eab-a30b7390a267"/>
    <xsd:import namespace="c78a0cd0-2680-45d0-a254-38b105a1c2de"/>
    <xsd:element name="properties">
      <xsd:complexType>
        <xsd:sequence>
          <xsd:element name="documentManagement">
            <xsd:complexType>
              <xsd:all>
                <xsd:element ref="ns1:ContentCloud_SRO" minOccurs="0"/>
                <xsd:element ref="ns1:ContentCloud_DocumentTitleLink" minOccurs="0"/>
                <xsd:element ref="ns1:ContentCloud_Author" minOccurs="0"/>
                <xsd:element ref="ns1:ContentCloud_Contributors" minOccurs="0"/>
                <xsd:element ref="ns1:ContentCloud_PublishDate" minOccurs="0"/>
                <xsd:element ref="ns1:ContentCloud_Coverage" minOccurs="0"/>
                <xsd:element ref="ns1:ContentCloud_Language" minOccurs="0"/>
                <xsd:element ref="ns1:ContentCloud_LastReviewedOnDate" minOccurs="0"/>
                <xsd:element ref="ns1:ContentCloud_ScheduledReviewDate" minOccurs="0"/>
                <xsd:element ref="ns1:ContentCloud_ScheduledReviewedBy" minOccurs="0"/>
                <xsd:element ref="ns1:ContentCloud_UpdateNotice" minOccurs="0"/>
                <xsd:element ref="ns1:ContentCloud_Description" minOccurs="0"/>
                <xsd:element ref="ns1:ContentCloud_Reference" minOccurs="0"/>
                <xsd:element ref="ns1:ContentCloud_LegacyReference" minOccurs="0"/>
                <xsd:element ref="ns1:ContentCloud_TemplateVersion" minOccurs="0"/>
                <xsd:element ref="ns1:ContentCloud_FormatType" minOccurs="0"/>
                <xsd:element ref="ns1:ContentCloud_SecurityMarking" minOccurs="0"/>
                <xsd:element ref="ns1:ContentCloud_ScheduledReviewType" minOccurs="0"/>
                <xsd:element ref="ns1:ContentCloud_ChangeType" minOccurs="0"/>
                <xsd:element ref="ns1:ContentCloud_RiskLevel" minOccurs="0"/>
                <xsd:element ref="ns1:ContentCloud_Status" minOccurs="0"/>
                <xsd:element ref="ns1:ContentCloud_WithdrawnBy" minOccurs="0"/>
                <xsd:element ref="ns1:ContentCloud_WithdrawnDate" minOccurs="0"/>
                <xsd:element ref="ns1:ContentCloud_WithdrawNotice" minOccurs="0"/>
                <xsd:element ref="ns1:ContentCloud_Rating" minOccurs="0"/>
                <xsd:element ref="ns1:ContentCloud_RatingsCount" minOccurs="0"/>
                <xsd:element ref="ns2:ContentCloud_OrganisationString" minOccurs="0"/>
                <xsd:element ref="ns1:ContentCloud_PrimaryContact" minOccurs="0"/>
                <xsd:element ref="ns1:ContentCloud_Approvers" minOccurs="0"/>
                <xsd:element ref="ns1:ContentCloud_OtherApprovers" minOccurs="0"/>
                <xsd:element ref="ns1:ContentCloud_ContentAssurer" minOccurs="0"/>
                <xsd:element ref="ns1:ContentCloud_MetadataItemId" minOccurs="0"/>
                <xsd:element ref="ns1:ContentCloud_Audiences" minOccurs="0"/>
                <xsd:element ref="ns2:ContentCloud_RelatedSites" minOccurs="0"/>
                <xsd:element ref="ns1:ContentCloud_Approver1" minOccurs="0"/>
                <xsd:element ref="ns1:ContentCloud_ApprovedDate1" minOccurs="0"/>
                <xsd:element ref="ns1:ContentCloud_ApproverJobTitle1" minOccurs="0"/>
                <xsd:element ref="ns1:ContentCloud_ApprOrganisation1" minOccurs="0"/>
                <xsd:element ref="ns1:ContentCloud_ApproverComment1" minOccurs="0"/>
                <xsd:element ref="ns1:ContentCloud_Approver2" minOccurs="0"/>
                <xsd:element ref="ns1:ContentCloud_ApprovedDate2" minOccurs="0"/>
                <xsd:element ref="ns1:ContentCloud_ApproverJobTitle2" minOccurs="0"/>
                <xsd:element ref="ns1:ContentCloud_ApprOrganisation2" minOccurs="0"/>
                <xsd:element ref="ns1:ContentCloud_ApproverComment2" minOccurs="0"/>
                <xsd:element ref="ns1:ContentCloud_Approver3" minOccurs="0"/>
                <xsd:element ref="ns1:ContentCloud_ApprovedDate3" minOccurs="0"/>
                <xsd:element ref="ns1:ContentCloud_ApproverJobTitle3" minOccurs="0"/>
                <xsd:element ref="ns1:ContentCloud_ApprOrganisation3" minOccurs="0"/>
                <xsd:element ref="ns1:ContentCloud_ApproverComment3" minOccurs="0"/>
                <xsd:element ref="ns1:ContentCloud_Approver4" minOccurs="0"/>
                <xsd:element ref="ns1:ContentCloud_ApprovedDate4" minOccurs="0"/>
                <xsd:element ref="ns1:ContentCloud_ApproverJobTitle4" minOccurs="0"/>
                <xsd:element ref="ns1:ContentCloud_ApprOrganisation4" minOccurs="0"/>
                <xsd:element ref="ns1:ContentCloud_ApproverComment4" minOccurs="0"/>
                <xsd:element ref="ns1:ContentCloud_Approver5" minOccurs="0"/>
                <xsd:element ref="ns1:ContentCloud_ApprovedDate5" minOccurs="0"/>
                <xsd:element ref="ns1:ContentCloud_ApproverJobTitle5" minOccurs="0"/>
                <xsd:element ref="ns1:ContentCloud_ApprOrganisation5" minOccurs="0"/>
                <xsd:element ref="ns1:ContentCloud_ApproverComment5" minOccurs="0"/>
                <xsd:element ref="ns1:ContentCloud_AssurerComment" minOccurs="0"/>
                <xsd:element ref="ns1:ContentCloud_WithdrawnReason" minOccurs="0"/>
                <xsd:element ref="ns1:ContentCloud_Keywords" minOccurs="0"/>
                <xsd:element ref="ns1:ContentCloud_CommentToApprover" minOccurs="0"/>
                <xsd:element ref="ns1:ContentCloud_PublishOnApproval" minOccurs="0"/>
                <xsd:element ref="ns1:ContentCloud_UpdatesNumber" minOccurs="0"/>
                <xsd:element ref="ns1:ContentCloud_MetadataCTypeName" minOccurs="0"/>
                <xsd:element ref="ns1:ContentCloud_SubmitDate" minOccurs="0"/>
                <xsd:element ref="ns1:ContentCloud_ContributorIds" minOccurs="0"/>
                <xsd:element ref="ns1:ContentCloud_PrimaryContactIds" minOccurs="0"/>
                <xsd:element ref="ns1:ContentCloud_WithdrawOnApproval" minOccurs="0"/>
                <xsd:element ref="ns1:ContentCloud_ConsolidatedUrl" minOccurs="0"/>
                <xsd:element ref="ns1:ContentCloud_TempExtDate" minOccurs="0"/>
                <xsd:element ref="ns1:ContentCloud_SharedWith" minOccurs="0"/>
                <xsd:element ref="ns1:ContentCloud_Duration" minOccurs="0"/>
                <xsd:element ref="ns1:ContentCloud_Submitter" minOccurs="0"/>
                <xsd:element ref="ns1:ContentCloud_LegacyDetails" minOccurs="0"/>
                <xsd:element ref="ns1:ContentCloud_TEDBeforeSRD" minOccurs="0"/>
                <xsd:element ref="ns1:ContentCloud_Migrated" minOccurs="0"/>
                <xsd:element ref="ns1:ContentCloud_ReceivedFrom" minOccurs="0"/>
                <xsd:element ref="ns1:ContentCloud_NewDraftNumber" minOccurs="0"/>
                <xsd:element ref="ns1:PublishingExpirationDate" minOccurs="0"/>
                <xsd:element ref="ns1:_dlc_Exempt" minOccurs="0"/>
                <xsd:element ref="ns3:DLCPolicyLabelValue" minOccurs="0"/>
                <xsd:element ref="ns3:DLCPolicyLabelClientValue" minOccurs="0"/>
                <xsd:element ref="ns3:DLCPolicyLabelLock" minOccurs="0"/>
                <xsd:element ref="ns2:_dlc_DocId" minOccurs="0"/>
                <xsd:element ref="ns2:_dlc_DocIdUrl" minOccurs="0"/>
                <xsd:element ref="ns2:_dlc_DocIdPersistId" minOccurs="0"/>
                <xsd:element ref="ns1:PublishingStar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ontentCloud_SRO" ma:index="0" nillable="true" ma:displayName="Senior Responsible Owner (SRO)" ma:description="Senior Responsible Owner (SRO)" ma:indexed="true" ma:internalName="ContentCloud_SRO">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DocumentTitleLink" ma:index="1" nillable="true" ma:displayName="Title" ma:format="Hyperlink" ma:internalName="ContentCloud_DocumentTitleLink">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Author" ma:index="2" nillable="true" ma:displayName="Author" ma:description="Document Author" ma:indexed="true" ma:internalName="ContentCloud_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ributors" ma:index="3" nillable="true" ma:displayName="Contributor(s)" ma:description="Document Author" ma:internalName="ContentCloud_Contributo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PublishDate" ma:index="4" nillable="true" ma:displayName="Publish date" ma:description="Publish date" ma:format="DateOnly" ma:indexed="true" ma:internalName="ContentCloud_PublishDate">
      <xsd:simpleType>
        <xsd:restriction base="dms:DateTime"/>
      </xsd:simpleType>
    </xsd:element>
    <xsd:element name="ContentCloud_Coverage" ma:index="5" nillable="true" ma:displayName="Coverage" ma:description="" ma:internalName="ContentCloud_Coverage">
      <xsd:complexType>
        <xsd:complexContent>
          <xsd:extension base="dms:MultiChoice">
            <xsd:sequence>
              <xsd:element name="Value" maxOccurs="unbounded" minOccurs="0" nillable="true">
                <xsd:simpleType>
                  <xsd:restriction base="dms:Choice">
                    <xsd:enumeration value="England"/>
                    <xsd:enumeration value="Scotland"/>
                    <xsd:enumeration value="Wales"/>
                  </xsd:restriction>
                </xsd:simpleType>
              </xsd:element>
            </xsd:sequence>
          </xsd:extension>
        </xsd:complexContent>
      </xsd:complexType>
    </xsd:element>
    <xsd:element name="ContentCloud_Language" ma:index="6" nillable="true" ma:displayName="Language" ma:description="" ma:internalName="ContentCloud_Language">
      <xsd:complexType>
        <xsd:complexContent>
          <xsd:extension base="dms:MultiChoice">
            <xsd:sequence>
              <xsd:element name="Value" maxOccurs="unbounded" minOccurs="0" nillable="true">
                <xsd:simpleType>
                  <xsd:restriction base="dms:Choice">
                    <xsd:enumeration value="English"/>
                    <xsd:enumeration value="Welsh"/>
                  </xsd:restriction>
                </xsd:simpleType>
              </xsd:element>
            </xsd:sequence>
          </xsd:extension>
        </xsd:complexContent>
      </xsd:complexType>
    </xsd:element>
    <xsd:element name="ContentCloud_LastReviewedOnDate" ma:index="7" nillable="true" ma:displayName="Last reviewed on" ma:description="Last Reviewed On" ma:format="DateOnly" ma:internalName="ContentCloud_LastReviewedOnDate">
      <xsd:simpleType>
        <xsd:restriction base="dms:DateTime"/>
      </xsd:simpleType>
    </xsd:element>
    <xsd:element name="ContentCloud_ScheduledReviewDate" ma:index="8" nillable="true" ma:displayName="Scheduled review date" ma:description="This is the date that the review date was changed or last reviewed" ma:format="DateOnly" ma:indexed="true" ma:internalName="ContentCloud_ScheduledReviewDate">
      <xsd:simpleType>
        <xsd:restriction base="dms:DateTime"/>
      </xsd:simpleType>
    </xsd:element>
    <xsd:element name="ContentCloud_ScheduledReviewedBy" ma:index="9" nillable="true" ma:displayName="Scheduled reviewed by" ma:description="Scheduled Reviewed By" ma:internalName="ContentCloud_ScheduledReviewed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UpdateNotice" ma:index="10" nillable="true" ma:displayName="Update notice" ma:description="Why the content has been replaced, e.g. whats changed between versions." ma:internalName="ContentCloud_UpdateNotice">
      <xsd:simpleType>
        <xsd:restriction base="dms:Text">
          <xsd:maxLength value="255"/>
        </xsd:restriction>
      </xsd:simpleType>
    </xsd:element>
    <xsd:element name="ContentCloud_Description" ma:index="11" nillable="true" ma:displayName="Description" ma:internalName="ContentCloud_Description">
      <xsd:simpleType>
        <xsd:restriction base="dms:Text">
          <xsd:maxLength value="140"/>
        </xsd:restriction>
      </xsd:simpleType>
    </xsd:element>
    <xsd:element name="ContentCloud_Reference" ma:index="12" nillable="true" ma:displayName="Reference" ma:description="A sequential, unchangable reference number with a prefix, starting at a configurable value on settings list." ma:indexed="true" ma:internalName="ContentCloud_Reference">
      <xsd:simpleType>
        <xsd:restriction base="dms:Text">
          <xsd:maxLength value="255"/>
        </xsd:restriction>
      </xsd:simpleType>
    </xsd:element>
    <xsd:element name="ContentCloud_LegacyReference" ma:index="13" nillable="true" ma:displayName="Legacy reference" ma:description="" ma:internalName="ContentCloud_LegacyReference">
      <xsd:simpleType>
        <xsd:restriction base="dms:Note"/>
      </xsd:simpleType>
    </xsd:element>
    <xsd:element name="ContentCloud_TemplateVersion" ma:index="14" nillable="true" ma:displayName="Template version" ma:description="To show which version of the template that content is using." ma:internalName="ContentCloud_TemplateVersion">
      <xsd:simpleType>
        <xsd:restriction base="dms:Text">
          <xsd:maxLength value="255"/>
        </xsd:restriction>
      </xsd:simpleType>
    </xsd:element>
    <xsd:element name="ContentCloud_FormatType" ma:index="15" nillable="true" ma:displayName="Format type" ma:description="" ma:format="Dropdown" ma:indexed="true" ma:internalName="ContentCloud_FormatType">
      <xsd:simpleType>
        <xsd:restriction base="dms:Choice">
          <xsd:enumeration value="Word document"/>
          <xsd:enumeration value="Excel spreadsheet"/>
          <xsd:enumeration value="PowerPoint presentation"/>
          <xsd:enumeration value="Webpage text"/>
          <xsd:enumeration value="Video"/>
          <xsd:enumeration value="Other"/>
        </xsd:restriction>
      </xsd:simpleType>
    </xsd:element>
    <xsd:element name="ContentCloud_SecurityMarking" ma:index="16" nillable="true" ma:displayName="Security marking" ma:description="" ma:format="Dropdown" ma:internalName="ContentCloud_SecurityMarking">
      <xsd:simpleType>
        <xsd:union memberTypes="dms:Text">
          <xsd:simpleType>
            <xsd:restriction base="dms:Choice">
              <xsd:enumeration value="OFFICIAL"/>
              <xsd:enumeration value="OFFICIAL-SENSITIVE"/>
            </xsd:restriction>
          </xsd:simpleType>
        </xsd:union>
      </xsd:simpleType>
    </xsd:element>
    <xsd:element name="ContentCloud_ScheduledReviewType" ma:index="17" nillable="true" ma:displayName="Scheduled review type" ma:description="" ma:format="Dropdown" ma:internalName="ContentCloud_ScheduledReviewType">
      <xsd:simpleType>
        <xsd:restriction base="dms:Choice">
          <xsd:enumeration value="Reviewed - no changes"/>
          <xsd:enumeration value="Reviewed - changes made"/>
        </xsd:restriction>
      </xsd:simpleType>
    </xsd:element>
    <xsd:element name="ContentCloud_ChangeType" ma:index="18" nillable="true" ma:displayName="Change type" ma:description="" ma:format="Dropdown" ma:internalName="ContentCloud_ChangeType">
      <xsd:simpleType>
        <xsd:restriction base="dms:Choice">
          <xsd:enumeration value="New - no change"/>
          <xsd:enumeration value="Major"/>
          <xsd:enumeration value="Minor"/>
          <xsd:enumeration value="Very Minor"/>
        </xsd:restriction>
      </xsd:simpleType>
    </xsd:element>
    <xsd:element name="ContentCloud_RiskLevel" ma:index="19" nillable="true" ma:displayName="Risk level" ma:description="" ma:format="Dropdown" ma:internalName="ContentCloud_RiskLevel">
      <xsd:simpleType>
        <xsd:restriction base="dms:Choice">
          <xsd:enumeration value="Very High"/>
          <xsd:enumeration value="High"/>
          <xsd:enumeration value="Medium"/>
          <xsd:enumeration value="Low"/>
          <xsd:enumeration value="Very Low"/>
        </xsd:restriction>
      </xsd:simpleType>
    </xsd:element>
    <xsd:element name="ContentCloud_Status" ma:index="20" nillable="true" ma:displayName="Status" ma:description="" ma:format="Dropdown" ma:indexed="true" ma:internalName="ContentCloud_Status">
      <xsd:simpleType>
        <xsd:restriction base="dms:Choice">
          <xsd:enumeration value="Draft"/>
          <xsd:enumeration value="Pending assurance"/>
          <xsd:enumeration value="Pending approval"/>
          <xsd:enumeration value="Final"/>
          <xsd:enumeration value="Pending scheduled publication"/>
          <xsd:enumeration value="Pending external upload"/>
          <xsd:enumeration value="Pending external withdraw"/>
          <xsd:enumeration value="Pending approval for withdrawal"/>
          <xsd:enumeration value="Withdrawn"/>
          <xsd:enumeration value="Pending scheduled withdrawal"/>
        </xsd:restriction>
      </xsd:simpleType>
    </xsd:element>
    <xsd:element name="ContentCloud_WithdrawnBy" ma:index="21" nillable="true" ma:displayName="Withdrawn by" ma:description="" ma:internalName="ContentCloud_Withdrawn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WithdrawnDate" ma:index="22" nillable="true" ma:displayName="Withdrawn date" ma:description="" ma:format="DateOnly" ma:internalName="ContentCloud_WithdrawnDate">
      <xsd:simpleType>
        <xsd:restriction base="dms:DateTime"/>
      </xsd:simpleType>
    </xsd:element>
    <xsd:element name="ContentCloud_WithdrawNotice" ma:index="23" nillable="true" ma:displayName="Withdraw notice" ma:description="Why the content has been withdrawn. If the content has been merged into another document then they will only place a link here." ma:internalName="ContentCloud_WithdrawNotice">
      <xsd:simpleType>
        <xsd:restriction base="dms:Text">
          <xsd:maxLength value="255"/>
        </xsd:restriction>
      </xsd:simpleType>
    </xsd:element>
    <xsd:element name="ContentCloud_Rating" ma:index="24" nillable="true" ma:displayName="Rating" ma:decimals="1" ma:description="" ma:internalName="ContentCloud_Rating">
      <xsd:simpleType>
        <xsd:restriction base="dms:Number">
          <xsd:maxInclusive value="5"/>
          <xsd:minInclusive value="0"/>
        </xsd:restriction>
      </xsd:simpleType>
    </xsd:element>
    <xsd:element name="ContentCloud_RatingsCount" ma:index="25" nillable="true" ma:displayName="Ratings count" ma:decimals="0" ma:description="" ma:internalName="ContentCloud_RatingsCount">
      <xsd:simpleType>
        <xsd:restriction base="dms:Number">
          <xsd:minInclusive value="0"/>
        </xsd:restriction>
      </xsd:simpleType>
    </xsd:element>
    <xsd:element name="ContentCloud_PrimaryContact" ma:index="27" nillable="true" ma:displayName="Primary contact" ma:description="" ma:internalName="ContentCloud_PrimaryContact">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rs" ma:index="28" nillable="true" ma:displayName="Approvers" ma:description="" ma:internalName="ContentCloud_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OtherApprovers" ma:index="29" nillable="true" ma:displayName="Other approvers" ma:description="" ma:internalName="ContentCloud_OtherApprov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ContentAssurer" ma:index="30" nillable="true" ma:displayName="Content assurer" ma:description="" ma:indexed="true" ma:internalName="ContentCloud_ContentAssur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MetadataItemId" ma:index="31" nillable="true" ma:displayName="Document metadata item id" ma:description="Unique id of the Content Cloud document metadata item." ma:indexed="true" ma:internalName="ContentCloud_MetadataItemId">
      <xsd:simpleType>
        <xsd:restriction base="dms:Number"/>
      </xsd:simpleType>
    </xsd:element>
    <xsd:element name="ContentCloud_Audiences" ma:index="32" nillable="true" ma:displayName="Audience" ma:description="" ma:internalName="ContentCloud_Audiences">
      <xsd:complexType>
        <xsd:complexContent>
          <xsd:extension base="dms:MultiChoice">
            <xsd:sequence>
              <xsd:element name="Value" maxOccurs="unbounded" minOccurs="0" nillable="true">
                <xsd:simpleType>
                  <xsd:restriction base="dms:Choice">
                    <xsd:enumeration value="APHA"/>
                    <xsd:enumeration value="Committee on Climate Change"/>
                    <xsd:enumeration value="Defra"/>
                    <xsd:enumeration value="Environment Agency"/>
                    <xsd:enumeration value="Marine Management Organisation"/>
                    <xsd:enumeration value="Natural England"/>
                    <xsd:enumeration value="RPA"/>
                    <xsd:enumeration value="VMD"/>
                  </xsd:restriction>
                </xsd:simpleType>
              </xsd:element>
            </xsd:sequence>
          </xsd:extension>
        </xsd:complexContent>
      </xsd:complexType>
    </xsd:element>
    <xsd:element name="ContentCloud_Approver1" ma:index="34" nillable="true" ma:displayName="Approver 1" ma:description="" ma:internalName="ContentCloud_Approver1">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1" ma:index="35" nillable="true" ma:displayName="Approved date 1" ma:description="Approved date 1" ma:format="DateOnly" ma:indexed="true" ma:internalName="ContentCloud_ApprovedDate1">
      <xsd:simpleType>
        <xsd:restriction base="dms:DateTime"/>
      </xsd:simpleType>
    </xsd:element>
    <xsd:element name="ContentCloud_ApproverJobTitle1" ma:index="36" nillable="true" ma:displayName="Approver job title 1" ma:description="" ma:internalName="ContentCloud_ApproverJobTitle1">
      <xsd:simpleType>
        <xsd:restriction base="dms:Text">
          <xsd:maxLength value="255"/>
        </xsd:restriction>
      </xsd:simpleType>
    </xsd:element>
    <xsd:element name="ContentCloud_ApprOrganisation1" ma:index="37" nillable="true" ma:displayName="Approver organisation 1" ma:description="" ma:internalName="ContentCloud_ApprOrganisation1">
      <xsd:simpleType>
        <xsd:restriction base="dms:Text">
          <xsd:maxLength value="255"/>
        </xsd:restriction>
      </xsd:simpleType>
    </xsd:element>
    <xsd:element name="ContentCloud_ApproverComment1" ma:index="38" nillable="true" ma:displayName="Approver comment 1" ma:description="" ma:internalName="ContentCloud_ApproverComment1">
      <xsd:simpleType>
        <xsd:restriction base="dms:Note">
          <xsd:maxLength value="2000"/>
        </xsd:restriction>
      </xsd:simpleType>
    </xsd:element>
    <xsd:element name="ContentCloud_Approver2" ma:index="39" nillable="true" ma:displayName="Approver 2" ma:description="" ma:internalName="ContentCloud_Approver2">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2" ma:index="40" nillable="true" ma:displayName="Approved date 2" ma:description="Approved date 2" ma:format="DateOnly" ma:internalName="ContentCloud_ApprovedDate2">
      <xsd:simpleType>
        <xsd:restriction base="dms:DateTime"/>
      </xsd:simpleType>
    </xsd:element>
    <xsd:element name="ContentCloud_ApproverJobTitle2" ma:index="41" nillable="true" ma:displayName="Approver job title 2" ma:description="" ma:internalName="ContentCloud_ApproverJobTitle2">
      <xsd:simpleType>
        <xsd:restriction base="dms:Text">
          <xsd:maxLength value="255"/>
        </xsd:restriction>
      </xsd:simpleType>
    </xsd:element>
    <xsd:element name="ContentCloud_ApprOrganisation2" ma:index="42" nillable="true" ma:displayName="Approver organisation 2" ma:description="" ma:internalName="ContentCloud_ApprOrganisation2">
      <xsd:simpleType>
        <xsd:restriction base="dms:Text">
          <xsd:maxLength value="255"/>
        </xsd:restriction>
      </xsd:simpleType>
    </xsd:element>
    <xsd:element name="ContentCloud_ApproverComment2" ma:index="43" nillable="true" ma:displayName="Approver comment 2" ma:description="" ma:internalName="ContentCloud_ApproverComment2">
      <xsd:simpleType>
        <xsd:restriction base="dms:Note">
          <xsd:maxLength value="2000"/>
        </xsd:restriction>
      </xsd:simpleType>
    </xsd:element>
    <xsd:element name="ContentCloud_Approver3" ma:index="44" nillable="true" ma:displayName="Approver 3" ma:description="" ma:internalName="ContentCloud_Approver3">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3" ma:index="45" nillable="true" ma:displayName="Approved date 3" ma:description="Approved date 3" ma:format="DateOnly" ma:internalName="ContentCloud_ApprovedDate3">
      <xsd:simpleType>
        <xsd:restriction base="dms:DateTime"/>
      </xsd:simpleType>
    </xsd:element>
    <xsd:element name="ContentCloud_ApproverJobTitle3" ma:index="46" nillable="true" ma:displayName="Approver job title 3" ma:description="" ma:internalName="ContentCloud_ApproverJobTitle3">
      <xsd:simpleType>
        <xsd:restriction base="dms:Text">
          <xsd:maxLength value="255"/>
        </xsd:restriction>
      </xsd:simpleType>
    </xsd:element>
    <xsd:element name="ContentCloud_ApprOrganisation3" ma:index="47" nillable="true" ma:displayName="Approver organisation 3" ma:description="" ma:internalName="ContentCloud_ApprOrganisation3">
      <xsd:simpleType>
        <xsd:restriction base="dms:Text">
          <xsd:maxLength value="255"/>
        </xsd:restriction>
      </xsd:simpleType>
    </xsd:element>
    <xsd:element name="ContentCloud_ApproverComment3" ma:index="48" nillable="true" ma:displayName="Approver comment 3" ma:description="" ma:internalName="ContentCloud_ApproverComment3">
      <xsd:simpleType>
        <xsd:restriction base="dms:Note">
          <xsd:maxLength value="2000"/>
        </xsd:restriction>
      </xsd:simpleType>
    </xsd:element>
    <xsd:element name="ContentCloud_Approver4" ma:index="49" nillable="true" ma:displayName="Approver 4" ma:description="" ma:internalName="ContentCloud_Approver4">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4" ma:index="50" nillable="true" ma:displayName="Approved date 4" ma:description="Approved date 4" ma:format="DateOnly" ma:internalName="ContentCloud_ApprovedDate4">
      <xsd:simpleType>
        <xsd:restriction base="dms:DateTime"/>
      </xsd:simpleType>
    </xsd:element>
    <xsd:element name="ContentCloud_ApproverJobTitle4" ma:index="51" nillable="true" ma:displayName="Approver job title 4" ma:description="" ma:internalName="ContentCloud_ApproverJobTitle4">
      <xsd:simpleType>
        <xsd:restriction base="dms:Text">
          <xsd:maxLength value="255"/>
        </xsd:restriction>
      </xsd:simpleType>
    </xsd:element>
    <xsd:element name="ContentCloud_ApprOrganisation4" ma:index="52" nillable="true" ma:displayName="Approver organisation 4" ma:description="" ma:internalName="ContentCloud_ApprOrganisation4">
      <xsd:simpleType>
        <xsd:restriction base="dms:Text">
          <xsd:maxLength value="255"/>
        </xsd:restriction>
      </xsd:simpleType>
    </xsd:element>
    <xsd:element name="ContentCloud_ApproverComment4" ma:index="53" nillable="true" ma:displayName="Approver comment 4" ma:description="" ma:internalName="ContentCloud_ApproverComment4">
      <xsd:simpleType>
        <xsd:restriction base="dms:Note">
          <xsd:maxLength value="2000"/>
        </xsd:restriction>
      </xsd:simpleType>
    </xsd:element>
    <xsd:element name="ContentCloud_Approver5" ma:index="54" nillable="true" ma:displayName="Approver 5" ma:description="" ma:internalName="ContentCloud_Approver5">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ApprovedDate5" ma:index="55" nillable="true" ma:displayName="Approved date 5" ma:description="Approved date 5" ma:format="DateOnly" ma:internalName="ContentCloud_ApprovedDate5">
      <xsd:simpleType>
        <xsd:restriction base="dms:DateTime"/>
      </xsd:simpleType>
    </xsd:element>
    <xsd:element name="ContentCloud_ApproverJobTitle5" ma:index="56" nillable="true" ma:displayName="Approver job title 5" ma:description="" ma:internalName="ContentCloud_ApproverJobTitle5">
      <xsd:simpleType>
        <xsd:restriction base="dms:Text">
          <xsd:maxLength value="255"/>
        </xsd:restriction>
      </xsd:simpleType>
    </xsd:element>
    <xsd:element name="ContentCloud_ApprOrganisation5" ma:index="57" nillable="true" ma:displayName="Approver organisation 5" ma:description="" ma:internalName="ContentCloud_ApprOrganisation5">
      <xsd:simpleType>
        <xsd:restriction base="dms:Text">
          <xsd:maxLength value="255"/>
        </xsd:restriction>
      </xsd:simpleType>
    </xsd:element>
    <xsd:element name="ContentCloud_ApproverComment5" ma:index="58" nillable="true" ma:displayName="Approver comment 5" ma:description="" ma:internalName="ContentCloud_ApproverComment5">
      <xsd:simpleType>
        <xsd:restriction base="dms:Note">
          <xsd:maxLength value="2000"/>
        </xsd:restriction>
      </xsd:simpleType>
    </xsd:element>
    <xsd:element name="ContentCloud_AssurerComment" ma:index="59" nillable="true" ma:displayName="Assurer comment" ma:description="" ma:internalName="ContentCloud_AssurerComment">
      <xsd:simpleType>
        <xsd:restriction base="dms:Note">
          <xsd:maxLength value="2000"/>
        </xsd:restriction>
      </xsd:simpleType>
    </xsd:element>
    <xsd:element name="ContentCloud_WithdrawnReason" ma:index="60" nillable="true" ma:displayName="Withdrawn reason" ma:description="" ma:format="Dropdown" ma:internalName="ContentCloud_WithdrawnReason">
      <xsd:simpleType>
        <xsd:restriction base="dms:Choice">
          <xsd:enumeration value="Content no longer current"/>
          <xsd:enumeration value="Consolidated into other content"/>
        </xsd:restriction>
      </xsd:simpleType>
    </xsd:element>
    <xsd:element name="ContentCloud_Keywords" ma:index="61" nillable="true" ma:displayName="Keywords" ma:description="" ma:internalName="ContentCloud_Keywords">
      <xsd:simpleType>
        <xsd:restriction base="dms:Note"/>
      </xsd:simpleType>
    </xsd:element>
    <xsd:element name="ContentCloud_CommentToApprover" ma:index="62" nillable="true" ma:displayName="Comment to approver" ma:description="Optionally provide additional information to your selected approver(s)." ma:internalName="ContentCloud_CommentToApprover">
      <xsd:simpleType>
        <xsd:restriction base="dms:Text">
          <xsd:maxLength value="255"/>
        </xsd:restriction>
      </xsd:simpleType>
    </xsd:element>
    <xsd:element name="ContentCloud_PublishOnApproval" ma:index="63" nillable="true" ma:displayName="Publish on approval" ma:description="Publish On Approval" ma:internalName="ContentCloud_PublishOnApproval">
      <xsd:simpleType>
        <xsd:restriction base="dms:Boolean"/>
      </xsd:simpleType>
    </xsd:element>
    <xsd:element name="ContentCloud_UpdatesNumber" ma:index="64" nillable="true" ma:displayName="Updates number" ma:description="Number of updates of item." ma:hidden="true" ma:internalName="ContentCloud_UpdatesNumber" ma:readOnly="false">
      <xsd:simpleType>
        <xsd:restriction base="dms:Number"/>
      </xsd:simpleType>
    </xsd:element>
    <xsd:element name="ContentCloud_MetadataCTypeName" ma:index="65" nillable="true" ma:displayName="Metadata content type name" ma:description="" ma:internalName="ContentCloud_MetadataCTypeName">
      <xsd:simpleType>
        <xsd:restriction base="dms:Text">
          <xsd:maxLength value="255"/>
        </xsd:restriction>
      </xsd:simpleType>
    </xsd:element>
    <xsd:element name="ContentCloud_SubmitDate" ma:index="66" nillable="true" ma:displayName="Date submitted" ma:description="Submit for approval date" ma:format="DateOnly" ma:internalName="ContentCloud_SubmitDate">
      <xsd:simpleType>
        <xsd:restriction base="dms:DateTime"/>
      </xsd:simpleType>
    </xsd:element>
    <xsd:element name="ContentCloud_ContributorIds" ma:index="67" nillable="true" ma:displayName="Metadata contributors ids" ma:description="" ma:hidden="true" ma:internalName="ContentCloud_ContributorIds" ma:readOnly="false">
      <xsd:simpleType>
        <xsd:restriction base="dms:Text">
          <xsd:maxLength value="255"/>
        </xsd:restriction>
      </xsd:simpleType>
    </xsd:element>
    <xsd:element name="ContentCloud_PrimaryContactIds" ma:index="68" nillable="true" ma:displayName="Metadata primary contact ids" ma:description="" ma:hidden="true" ma:internalName="ContentCloud_PrimaryContactIds" ma:readOnly="false">
      <xsd:simpleType>
        <xsd:restriction base="dms:Text">
          <xsd:maxLength value="255"/>
        </xsd:restriction>
      </xsd:simpleType>
    </xsd:element>
    <xsd:element name="ContentCloud_WithdrawOnApproval" ma:index="69" nillable="true" ma:displayName="Withdraw on approval" ma:description="Withdraw On Approval" ma:internalName="ContentCloud_WithdrawOnApproval">
      <xsd:simpleType>
        <xsd:restriction base="dms:Boolean"/>
      </xsd:simpleType>
    </xsd:element>
    <xsd:element name="ContentCloud_ConsolidatedUrl" ma:index="70" nillable="true" ma:displayName="Link to consolidated content" ma:format="Hyperlink" ma:internalName="ContentCloud_ConsolidatedUrl">
      <xsd:complexType>
        <xsd:complexContent>
          <xsd:extension base="dms:URL">
            <xsd:sequence>
              <xsd:element name="Url" type="dms:ValidUrl" minOccurs="0" nillable="true"/>
              <xsd:element name="Description" type="xsd:string" nillable="true"/>
            </xsd:sequence>
          </xsd:extension>
        </xsd:complexContent>
      </xsd:complexType>
    </xsd:element>
    <xsd:element name="ContentCloud_TempExtDate" ma:index="71" nillable="true" ma:displayName="Temporary extension date" ma:description="Temporary extension date" ma:format="DateOnly" ma:internalName="ContentCloud_TempExtDate">
      <xsd:simpleType>
        <xsd:restriction base="dms:DateTime"/>
      </xsd:simpleType>
    </xsd:element>
    <xsd:element name="ContentCloud_SharedWith" ma:index="72" nillable="true" ma:displayName="Shared with" ma:description="" ma:hidden="true" ma:internalName="ContentCloud_SharedWith" ma:readOnly="false">
      <xsd:simpleType>
        <xsd:restriction base="dms:Note"/>
      </xsd:simpleType>
    </xsd:element>
    <xsd:element name="ContentCloud_Duration" ma:index="73" nillable="true" ma:displayName="Duration" ma:description="Duration of content in seconds." ma:internalName="ContentCloud_Duration">
      <xsd:simpleType>
        <xsd:restriction base="dms:Number"/>
      </xsd:simpleType>
    </xsd:element>
    <xsd:element name="ContentCloud_Submitter" ma:index="74" nillable="true" ma:displayName="Submitted by" ma:description="" ma:hidden="true" ma:internalName="ContentCloud_Submitt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LegacyDetails" ma:index="75" nillable="true" ma:displayName="Legacy details" ma:description="" ma:internalName="ContentCloud_LegacyDetails">
      <xsd:simpleType>
        <xsd:restriction base="dms:Note"/>
      </xsd:simpleType>
    </xsd:element>
    <xsd:element name="ContentCloud_TEDBeforeSRD" ma:index="76" nillable="true" ma:displayName="Temporary extension set before submit for approval" ma:description="Temporary extension set before submit for approval" ma:hidden="true" ma:internalName="ContentCloud_TEDBeforeSRD" ma:readOnly="false">
      <xsd:simpleType>
        <xsd:restriction base="dms:Boolean"/>
      </xsd:simpleType>
    </xsd:element>
    <xsd:element name="ContentCloud_Migrated" ma:index="77" nillable="true" ma:displayName="Migrated" ma:internalName="ContentCloud_Migrated">
      <xsd:simpleType>
        <xsd:restriction base="dms:Boolean"/>
      </xsd:simpleType>
    </xsd:element>
    <xsd:element name="ContentCloud_ReceivedFrom" ma:index="78" nillable="true" ma:displayName="Document Received From" ma:list="UserInfo" ma:SharePointGroup="0" ma:internalName="ContentCloud_ReceivedFrom"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Cloud_NewDraftNumber" ma:index="79" nillable="true" ma:displayName="New draft number" ma:description="" ma:internalName="ContentCloud_NewDraftNumber">
      <xsd:simpleType>
        <xsd:restriction base="dms:Text">
          <xsd:maxLength value="255"/>
        </xsd:restriction>
      </xsd:simpleType>
    </xsd:element>
    <xsd:element name="PublishingExpirationDate" ma:index="8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dlc_Exempt" ma:index="81" nillable="true" ma:displayName="Exempt from Policy" ma:hidden="true" ma:internalName="_dlc_Exempt" ma:readOnly="true">
      <xsd:simpleType>
        <xsd:restriction base="dms:Unknown"/>
      </xsd:simpleType>
    </xsd:element>
    <xsd:element name="PublishingStartDate" ma:index="9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ba428f-c30f-44c8-8eab-a30b7390a267" elementFormDefault="qualified">
    <xsd:import namespace="http://schemas.microsoft.com/office/2006/documentManagement/types"/>
    <xsd:import namespace="http://schemas.microsoft.com/office/infopath/2007/PartnerControls"/>
    <xsd:element name="ContentCloud_OrganisationString" ma:index="26" nillable="true" ma:displayName="Organisation string" ma:indexed="true" ma:list="{4aafafe1-e8cb-42dd-8946-936c776bf3e5}" ma:internalName="ContentCloud_OrganisationString" ma:showField="Title" ma:web="44ba428f-c30f-44c8-8eab-a30b7390a267">
      <xsd:simpleType>
        <xsd:restriction base="dms:Lookup"/>
      </xsd:simpleType>
    </xsd:element>
    <xsd:element name="ContentCloud_RelatedSites" ma:index="33" nillable="true" ma:displayName="Related sites" ma:list="{b4283a8c-c169-464e-b37a-660a96344476}" ma:internalName="ContentCloud_RelatedSites" ma:showField="Title" ma:web="44ba428f-c30f-44c8-8eab-a30b7390a267">
      <xsd:complexType>
        <xsd:complexContent>
          <xsd:extension base="dms:MultiChoiceLookup">
            <xsd:sequence>
              <xsd:element name="Value" type="dms:Lookup" maxOccurs="unbounded" minOccurs="0" nillable="true"/>
            </xsd:sequence>
          </xsd:extension>
        </xsd:complexContent>
      </xsd:complexType>
    </xsd:element>
    <xsd:element name="_dlc_DocId" ma:index="91" nillable="true" ma:displayName="Document ID Value" ma:description="The value of the document ID assigned to this item." ma:internalName="_dlc_DocId" ma:readOnly="true">
      <xsd:simpleType>
        <xsd:restriction base="dms:Text"/>
      </xsd:simpleType>
    </xsd:element>
    <xsd:element name="_dlc_DocIdUrl" ma:index="9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78a0cd0-2680-45d0-a254-38b105a1c2de" elementFormDefault="qualified">
    <xsd:import namespace="http://schemas.microsoft.com/office/2006/documentManagement/types"/>
    <xsd:import namespace="http://schemas.microsoft.com/office/infopath/2007/PartnerControls"/>
    <xsd:element name="DLCPolicyLabelValue" ma:index="8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8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8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4" ma:displayName="Content Type"/>
        <xsd:element ref="dc:title" minOccurs="0" maxOccurs="1" ma:index="8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45BDFC-22E0-4BE2-9A4F-031B351A45A1}">
  <ds:schemaRefs>
    <ds:schemaRef ds:uri="http://schemas.microsoft.com/sharepoint/v3/contenttype/forms"/>
  </ds:schemaRefs>
</ds:datastoreItem>
</file>

<file path=customXml/itemProps2.xml><?xml version="1.0" encoding="utf-8"?>
<ds:datastoreItem xmlns:ds="http://schemas.openxmlformats.org/officeDocument/2006/customXml" ds:itemID="{10911119-3F9C-4605-A63E-DFE4FD13C508}">
  <ds:schemaRefs>
    <ds:schemaRef ds:uri="office.server.policy"/>
    <ds:schemaRef ds:uri="http://www.w3.org/2000/xmlns/"/>
  </ds:schemaRefs>
</ds:datastoreItem>
</file>

<file path=customXml/itemProps3.xml><?xml version="1.0" encoding="utf-8"?>
<ds:datastoreItem xmlns:ds="http://schemas.openxmlformats.org/officeDocument/2006/customXml" ds:itemID="{DD29C6C9-74F1-4740-835F-42DD8ABE57D2}">
  <ds:schemaRefs>
    <ds:schemaRef ds:uri="http://schemas.microsoft.com/sharepoint/events"/>
    <ds:schemaRef ds:uri="http://www.w3.org/2000/xmlns/"/>
  </ds:schemaRefs>
</ds:datastoreItem>
</file>

<file path=customXml/itemProps4.xml><?xml version="1.0" encoding="utf-8"?>
<ds:datastoreItem xmlns:ds="http://schemas.openxmlformats.org/officeDocument/2006/customXml" ds:itemID="{8E4014A4-787D-43C5-8BCB-602E616E53B4}">
  <ds:schemaRefs>
    <ds:schemaRef ds:uri="http://schemas.microsoft.com/office/2006/metadata/properties"/>
    <ds:schemaRef ds:uri="http://www.w3.org/2000/xmlns/"/>
    <ds:schemaRef ds:uri="http://schemas.microsoft.com/sharepoint/v3"/>
    <ds:schemaRef ds:uri="http://www.w3.org/2001/XMLSchema-instance"/>
    <ds:schemaRef ds:uri="44ba428f-c30f-44c8-8eab-a30b7390a267"/>
    <ds:schemaRef ds:uri="c78a0cd0-2680-45d0-a254-38b105a1c2de"/>
    <ds:schemaRef ds:uri="http://schemas.microsoft.com/office/infopath/2007/PartnerControls"/>
  </ds:schemaRefs>
</ds:datastoreItem>
</file>

<file path=customXml/itemProps5.xml><?xml version="1.0" encoding="utf-8"?>
<ds:datastoreItem xmlns:ds="http://schemas.openxmlformats.org/officeDocument/2006/customXml" ds:itemID="{9BEF8D41-0212-47CB-A387-F54FA3F8BDC3}">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44ba428f-c30f-44c8-8eab-a30b7390a267"/>
    <ds:schemaRef ds:uri="c78a0cd0-2680-45d0-a254-38b105a1c2d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LIT 14795 - Widescreen Powerpoint template</Template>
  <TotalTime>0</TotalTime>
  <Words>227</Words>
  <Application>Microsoft Office PowerPoint</Application>
  <PresentationFormat>Widescreen</PresentationFormat>
  <Paragraphs>71</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Aptos</vt:lpstr>
      <vt:lpstr>Arial</vt:lpstr>
      <vt:lpstr>Calibri</vt:lpstr>
      <vt:lpstr>PPT template final</vt:lpstr>
      <vt:lpstr>PowerPoint Presentation</vt:lpstr>
      <vt:lpstr>The Current Resolution Process (2009 Good Practise Guide)</vt:lpstr>
      <vt:lpstr>Relevant Legislation</vt:lpstr>
      <vt:lpstr>Current Concerns</vt:lpstr>
      <vt:lpstr>Is there any hope?</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 Agency widescreen powerpoint template</dc:title>
  <dc:creator/>
  <cp:keywords/>
  <dc:description/>
  <cp:lastModifiedBy/>
  <cp:revision>3</cp:revision>
  <dcterms:created xsi:type="dcterms:W3CDTF">2020-05-27T09:20:51Z</dcterms:created>
  <dcterms:modified xsi:type="dcterms:W3CDTF">2025-01-15T10:33:34Z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0x010100D5A45896ADA143F9BF5F69E7D3C3FE4B00DA008D50AAE045838540FF582C3D468B00A1F7266454B30C4DBB103FFDCDBCB00B</vt:lpwstr>
  </property>
  <property fmtid="{D5CDD505-2E9C-101B-9397-08002B2CF9AE}" pid="3" name="_dlc_DocIdItemGuid">
    <vt:lpwstr>f0650e9c-4aea-4cd9-99e7-050194fb383a</vt:lpwstr>
  </property>
  <property fmtid="{D5CDD505-2E9C-101B-9397-08002B2CF9AE}" pid="4" name="_ip_UnifiedCompliancePolicyUIAction">
    <vt:lpwstr/>
  </property>
  <property fmtid="{D5CDD505-2E9C-101B-9397-08002B2CF9AE}" pid="5" name="_ip_UnifiedCompliancePolicyProperties">
    <vt:lpwstr/>
  </property>
</Properties>
</file>