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notesSlides/notesSlide1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media/image18.jpg" ContentType="image/jpeg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69" r:id="rId2"/>
    <p:sldId id="293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371" r:id="rId15"/>
    <p:sldId id="368" r:id="rId16"/>
    <p:sldId id="367" r:id="rId17"/>
    <p:sldId id="372" r:id="rId18"/>
    <p:sldId id="305" r:id="rId19"/>
    <p:sldId id="366" r:id="rId20"/>
    <p:sldId id="370" r:id="rId21"/>
    <p:sldId id="294" r:id="rId22"/>
    <p:sldId id="359" r:id="rId23"/>
    <p:sldId id="358" r:id="rId24"/>
    <p:sldId id="360" r:id="rId25"/>
    <p:sldId id="357" r:id="rId26"/>
    <p:sldId id="346" r:id="rId27"/>
    <p:sldId id="321" r:id="rId28"/>
    <p:sldId id="273" r:id="rId29"/>
    <p:sldId id="286" r:id="rId30"/>
    <p:sldId id="361" r:id="rId31"/>
    <p:sldId id="276" r:id="rId32"/>
    <p:sldId id="301" r:id="rId33"/>
    <p:sldId id="302" r:id="rId34"/>
    <p:sldId id="365" r:id="rId35"/>
    <p:sldId id="303" r:id="rId36"/>
    <p:sldId id="281" r:id="rId37"/>
    <p:sldId id="30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D82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96F908-A776-4A39-835D-6B4395F00580}" v="19" dt="2026-06-30T11:23:41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0:33:00.5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83 0,'10636'-83'0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3:28.6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0 204,'1'-2,"0"-1,0 1,1-1,-1 1,0-1,1 1,-1 0,1-1,0 1,0 0,0 0,0 0,0 1,0-1,1 0,-1 1,0 0,6-3,4-4,-3 2,1 1,0 0,0 0,0 1,0 0,20-4,71-8,-24 6,-46 4,298-50,9 27,153 30,-249 1,-116-2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3:33.7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 0,'4980'0'0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3:37.3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0,'5768'0,"-5717"0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3:45.2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0 107,'127'-6,"182"-31,-20 0,324 10,4 29,-296 0,2311 0,-2563-2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3:52.1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1,'4872'0,"-4775"0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4:09.1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0,'6574'0'0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4:18.4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60 0,'9864'0'0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4:21.5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0,'3290'0,"-3247"0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4:30.8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1,'3692'0,"-3648"0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4:40.6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49 0,'6873'-49'0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0:33:00.8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4:55.1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1 304,'18'-2,"0"0,1-2,-1 0,-1-1,1-1,32-15,6-1,54-16,165-33,-131 41,353-53,405 67,-596 20,3039-1,-1800-4,-980 25,-90 0,117-1,512 8,-1064-30,-1 3,69 15,-60-10,56 5,325-11,-228-5,-184 2,-6-1,0 1,1 0,11 3,-20-3,-1 1,1-1,-1 1,1 0,-1 0,1 0,-1 0,1 0,-1 1,0-1,0 1,0-1,0 1,0 0,0 0,0-1,-1 2,1-1,1 2,0 6,0 1,0-1,-1 1,0 0,-1-1,-1 1,0 0,0 0,-3 18,2-13,-3 35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5:05.7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1,'5393'0,"-5085"24,-158-8,-68-9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5:07.5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 0,'4635'0'0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5:19.7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 0,'8869'0'0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5:26.1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60 0,'5579'0'0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5:37.3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0,'11903'49'0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5:42.2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0 101,'7'0,"0"-1,0 0,0-1,13-3,25-6,501-16,-351 24,477-17,893-10,-219 32,-762-3,-501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5:45.4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1 155,'1195'-47,"-428"-11,-536 41,648-16,1 34,-409 1,2764 0,-3113-2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5:59.1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53,'1908'0,"-1811"-3,162-24,-138 13,225 6,-227 8,1869 2,-1537 6,-8 35,-274-19,226 6,-66-30,-251-1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6:04.7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 0,'9615'0'0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0:33:08.2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1,'7312'0,"-7144"14,-16 0,79 0,16 0,10-15,99 2,-304 3,85 17,-115-14,-6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6:22.8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1,'981'0,"119"51,-50 0,-165-52,-281-2,3239 3,-3545 7,326 50,-458-37,196-1,42 4,-115-3,628-13,-524-9,9-28,-308 20,-74 7,-16 2,0 0,0 0,0 0,0 1,0-1,0 1,0 0,0 1,0-1,0 1,0-1,0 1,-1 0,7 3,-9-4,-1 1,1 0,-1-1,1 1,-1-1,1 1,-1 0,0-1,1 1,-1 0,0-1,1 1,-1 0,0 0,0-1,0 1,0 0,0-1,0 1,0 0,0 0,0-1,0 1,0 0,0 0,-1-1,1 2,-11 21,8-19,-41 79,25-42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6:30.0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1 105,'2099'0,"1676"0,-3728 0,1-3,-1-2,73-17,-60 13,1 2,114 3,-104 4,757-1,-353 3,-421-5,93-16,-16 1,537 3,-477 17,705-1,-824-1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7:39.3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7:48.7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4930 20 0,'-4929'0'0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7:52.1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2441 0 0,'-2440'0'0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7:59.5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1 103,'2'0,"0"-1,-1 1,1-1,0 1,0-1,0 0,-1 0,1 0,0 0,-1 0,1 0,-1 0,1 0,-1-1,0 1,2-2,9-8,1 2,0 2,1 0,-1 0,1 1,1 1,-1 0,1 1,24-3,125-7,-152 14,725-3,-367 6,512-3,-866 0,1 1,-1 0,0 2,0 0,0 0,0 1,0 1,-1 1,0 0,15 9,-6 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8:06.01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4574 106,'-3035'0,"2934"-2,1-4,-187-37,200 25,0 3,-164-6,-326 25,528-4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8:10.4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1,'1544'0,"-824"22,-264-4,1898-4,-1559-16,627 2,-1125 25,-67-2,-179-21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8:14.9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 0,'8367'298'0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8:20.1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44 0,'20176'0'0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0:33:10.1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0,'8598'0'0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8:27.3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0,'12602'0'0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8:39.2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 0,'2989'-52'0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8:41.1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0,'331'17,"-137"-4,1264 9,-1155-22,4522-2,-4369 25,-147-2,-1 5,-237-15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8:46.9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51,'5931'0,"-2900"0,-2433-25,-71 0,189 24,-331 3,11 29,-335-24,-4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8:49.8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53,'5288'0,"-5199"1,-1-5,136-23,-129 15,1 4,144 6,-142 3,1010 1,-1067-2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8:53.3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6498 152,'-773'-18,"452"7,-2294-11,2129 23,-731-61,253 18,900 43,7-1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8:54.9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2059 0,'-17'0,"-39"0,-53 0,-49 0,-41 0,-29 0,-18 0,-1 0,8 0,36 0,44 0,40 0,41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9:06.4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52,'6'-3,"-1"0,1 1,-1 0,1 0,0 1,0-1,0 1,11 0,8-2,679-27,-590 29,1050 2,-1133-1,43-1,-1 3,111 18,-176-18,1-1,-1 1,0 1,0 0,0 0,-1 0,1 1,-1 0,1 1,6 5,-11-6,1-1,-1 1,1 0,-1 0,0 1,-1-1,1 1,-1-1,0 1,0 0,0 0,-1 0,1 0,-1 0,-1 0,1 10,0 22,-3 1,0-1,-11 48,11-77,1-2,-1 1,0 0,-1 0,0 0,0-1,0 0,-1 1,0-1,0-1,0 1,-1-1,-8 8,5-6,0-1,-1-1,0 1,0-1,0-1,0 0,-1 0,-15 4,-11-1,-1-2,0-1,0-2,-43-3,65 1,-1675-8,1656 8,0 1,0 2,1 1,-1 1,1 2,-57 20,5 5,47-21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9T09:29:13.5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86 331,'414'14,"-73"-1,-16 8,-268-16,285-1,-195-6,96 1,325 3,-183 37,-37-2,422-30,-433-10,-250 7,96 17,-21-2,221 21,-362-36,-1 1,36 12,-39-10,1-2,-1 0,1-1,23 3,-5-6,-23-1,-1 0,1 1,0 1,0-1,-1 2,1 0,-1 1,17 6,-19-4,-5-5,0 1,-1 1,1-1,-1 1,1-1,-1 1,0 1,0-1,-1 0,1 1,-1 0,1 0,-1 0,-1 0,4 6,0 3,0 1,-1 0,-1 0,0 0,-1 1,-1 0,0-1,-1 1,0 0,-3 27,1-40,1 1,-1 0,0 0,0 0,0 0,0-1,-1 1,1 0,-1-1,1 1,-1-1,0 0,0 1,0-1,0 0,0 0,-1 0,1-1,-1 1,1-1,-1 1,0-1,1 0,-1 0,0 0,0 0,0 0,0-1,-4 1,-13 2,1-2,-1 0,-30-3,18 1,-1126-56,766 32,-184 18,333 10,165-3,-28 1,-169-20,185 10,-1 4,-91 6,57 1,-303-16,-1 0,368 14,-225-4,203-1,-118-22,156 20,-56-1,38 4,42 0,1 0,0-1,0 0,-21-11,-8-1,23 9,13 5,-1-1,1-1,-15-8,24 11,0 0,0-1,0 0,0 0,0 0,1-1,0 1,-1-1,1 0,1 1,-1-1,0-1,-2-5,-2-6,-2 0,0 0,-14-19,13 21,1 0,1 0,0-1,1 0,1 0,0-1,1 0,-4-20,5 12,1 0,1 0,2 0,0 0,4-26,-4 45,1 0,0 0,0 0,1 0,-1 1,1-1,0 0,0 1,1 0,-1-1,1 1,0 0,0 0,1 1,-1-1,1 1,-1 0,1 0,0 0,0 0,1 0,-1 1,1 0,-1 0,1 0,-1 1,10-3,10 0,1 0,-1 2,0 1,37 2,-24 0,2887 3,-1627-6,-1283 3,0 0,0 0,0 1,0 1,0 0,-1 1,1 1,-1 0,-1 1,1 0,-1 0,0 2,0 0,0 0,14 15,18 9,2-2,0-1,72 30,-58-30,92 61,-4 12,68 49,-211-147,0-1,0 1,0 0,0 0,-1 1,0-1,0 1,0 0,0 0,-1 0,0 0,0 1,0 0,-1-1,0 1,0 0,0 0,-1 0,0 0,0 0,-1 0,1 1,-1-1,-1 0,1 0,-1 0,-2 10,1-10,0 1,0-1,-1 0,0 0,0 0,0 0,-1-1,0 1,0-1,0 0,0 0,-1 0,0-1,0 0,-1 1,1-2,-1 1,1-1,-1 0,0 0,-1 0,1-1,-8 2,-12 2,0 0,0-2,0-1,-41-1,-311 11,-182 0,-2320-14,2687 15,12 0,-229-15,388 0,1-1,-36-8,32 5,-35-3,26 7,24 1,0 1,-1-2,1 0,0 0,0 0,0-2,0 1,0-1,0-1,0 1,1-2,-11-6,-10-9,0 2,-1 0,-1 2,-1 2,0 1,-52-13,80 25,0-1,0 1,0-1,0 0,0 0,1 0,-1-1,1 1,-1-1,1 0,0 0,0-1,-4-4,5 4,1 0,0 0,-1-1,1 1,1-1,-1 1,1-1,0 1,0-1,0 0,0 0,1 0,0 1,1-8,1-83,4-252,-6 337,1 0,0 1,0-1,1 1,0 0,1-1,0 1,0 0,1 0,0 1,1-1,0 1,0 0,0 0,1 0,1 1,-1 0,1 0,0 1,1 0,-1 0,1 1,1 0,-1 0,0 1,1 0,0 0,16-4,20-4,1 1,92-8,95 9,-188 9,262 3,98-3,-260-13,36-1,659 14,-403 3,-367 1,111 20,-4 1,364-16,-315-11,778 3,-992 0,-1 0,1 1,0 0,-1 0,1 1,-1 1,0 0,0 0,0 2,0-1,-1 1,0 0,0 1,0 1,0-1,-1 1,0 1,-1 0,8 9,31 32,2-2,2-2,110 73,-144-107,-5-4,0 1,-1 0,13 11,-21-15,0-1,0 0,0 1,-1 0,1-1,-1 1,0 0,0 0,0 0,-1 1,1-1,-1 0,0 1,0 4,2 52,-3-41,6 38,0-20,-1 1,-1-1,-3 1,-3 47,1-81,0 0,0-1,0 1,0-1,-1 0,0 1,0-1,0 0,-1 0,1 0,-1 0,0-1,0 1,0-1,0 1,-1-1,0 0,1 0,-1-1,0 1,0-1,-8 3,1 0,-1-1,-1 0,1-1,0 0,-1-1,0 0,-12-1,-231-2,219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0T10:30:13.6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0,'26082'356'0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0:33:13.0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86,'4208'0,"-2584"-44,-761 31,-598-1,-32 1,792 12,-490 2,-372 13,-133-11,13 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0:30:22.2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28 412,'5478'0,"-5471"0,0 0,-1 0,1-1,0 0,-1 0,1-1,-1 0,1 0,-1 0,7-4,-9 4,-1-1,0 1,0 0,0-1,-1 0,1 0,-1 0,1 0,-1 0,0 0,0 0,-1-1,1 1,0-1,-1 1,0-1,0 0,0 0,0-5,1-1,-1 0,0-1,0 1,-1-1,-1 1,-2-15,3 22,-1 0,0 0,-1 0,1-1,0 1,-1 0,0 1,0-1,0 0,0 0,0 1,0-1,-1 1,1 0,-1 0,0 0,1 0,-1 0,0 0,0 1,0 0,-1-1,-4 0,-14-4,-2 1,1 0,-39 0,-78 4,77 1,-101 2,8 1,-215-23,198 0,-191 5,-617 17,576-29,113 4,-855-32,373 48,458 9,309-2,0 0,0 0,0 1,0 0,-1 0,1 1,-11 3,16-4,1 0,-1 0,0 0,1 0,-1 1,1-1,0 0,-1 1,1-1,0 1,0-1,0 1,0 0,0-1,0 1,0 0,0 0,1-1,-1 1,1 0,-1 0,1 0,0 0,0 0,0 0,0 0,0 0,0 0,0-1,1 1,-1 0,1 0,0 2,8 39,5 64,-12-80,-1-23,-1-1,0 0,1 1,0-1,0 0,0 0,0 1,0-1,0 0,1 0,0 0,0-1,-1 1,2 0,-1-1,0 1,0-1,4 3,0-1,0-1,1 0,-1 0,0-1,1 0,0 0,-1 0,10 0,71 11,97 1,90-12,-243-2,18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10:30:29.2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179 412,'0'1,"1"0,-1 0,1 0,-1 0,1 0,-1 0,1 0,0 0,0 0,-1-1,1 1,0 0,0 0,0-1,0 1,0 0,0-1,0 1,0-1,0 0,0 1,0-1,1 0,-1 1,0-1,2 0,37 6,-34-6,481 37,-90-8,187-11,-281-16,270 28,-274-11,-94-6,195 7,-157-7,-5 0,73 1,6-1,-48-13,335 11,-96 3,-219-9,-81 8,30 0,-94-14,-35-1,122 15,-46 2,219-12,-213-5,65 1,321 3,-314 11,74 1,1393-13,-834-3,833 2,-1456 14,-20 0,1135-12,-666-4,1577 2,-1706 13,-44 1,358 3,316-5,-843-13,-349 3,1 1,58 15,7 0,83-5,216-10,-189-6,540 3,-698-3,0-2,-1-2,59-16,65-11,-79 22,205-15,-271 24,-1 0,-1-2,1-1,-1-1,0-1,39-19,3 0,-35 15,-1-1,-1-2,0-1,36-26,-25 19,-33 19,-1 1,0-1,0-1,0 1,0-1,-1-1,8-7,-10 9,-1 0,1-1,-1 1,0-1,0 0,-1 0,1 0,-1 0,0-1,-1 1,1-1,0-5,-2 8,0 1,0 0,0 0,-1-1,1 1,-1 0,1 0,-1 0,0 0,0 0,0 0,0 0,0 0,-1 0,1 0,0 0,-1 1,0-1,1 0,-1 1,0 0,0-1,1 1,-1 0,0 0,0 0,-1 0,1 0,0 0,0 1,0-1,-5 0,-21-4,-1 1,0 2,-44 1,-6 0,-1381-21,975 25,-805-3,945-13,69 1,-812 8,638 5,3-27,137 2,-618 16,534 11,-4288-3,3856-28,125 1,359 13,-34 1,341 14,-56 11,-11 0,-414-7,285-7,-915 2,895-14,37 1,-97 12,-208-9,-18-4,184 10,132-8,-36-2,-531 12,404 3,97-14,43 0,-48-2,-64 1,-423 15,686-5,-106-19,-33-2,49 15,-393-10,-567 21,860-16,70 2,165 12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9T09:27:55.0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302 384,'0'2,"-1"0,1 0,-1 0,0 0,1 0,-1 0,0 0,0-1,-1 1,1 0,0 0,-3 1,4-2,-1 0,0 0,0 0,0 0,0 0,1 0,-1 0,1 0,-1 1,1-1,-1 0,1 0,-1 0,1 3,0-3,1-1,0 1,0 0,0 0,0 0,0-1,0 1,0 0,0-1,0 1,0-1,0 0,0 1,0-1,0 0,1 1,-1-1,0 0,0 0,0 0,0 0,1 0,1-1,304 4,-160-6,-115 2,1 2,0 1,61 13,-56-8,1-3,0 0,-1-3,45-3,-14 0,650 1,-697 1,-1 1,1 1,-1 0,29 8,-42-8,0 1,-1 0,1 0,-1 0,0 1,1 0,-2 1,1-1,-1 1,1 1,-1-1,-1 1,1 0,7 11,79 138,-86-147,-1 0,-1 1,1-1,-2 1,1 0,-1 0,3 15,-5-21,-1 1,1-1,-1 1,0-1,0 0,0 1,-1-1,1 1,-1-1,0 0,1 1,-2-1,1 0,0 0,-1 0,1 0,-1 0,0 0,0 0,0 0,0-1,-1 1,1-1,-5 4,-3 0,-1 1,-1-2,1 1,-1-1,0-1,0 0,0-1,0 0,-15 1,-20 1,-51-2,71-3,-741 0,317-3,437 4,1-2,0 1,0-2,-17-3,25 3,1 1,-1-1,1 0,0 0,0 0,0 0,0-1,0 0,1 0,-1 0,1 0,-1-1,1 1,0-1,-4-7,-22-35,-2 2,-1 1,-3 1,-1 2,-2 1,-2 2,-47-33,83 67,0-1,0 1,0-1,1 0,-1 0,1 0,0 0,0 0,0-1,1 0,0 1,-2-7,-1-4,1-1,-3-25,5 30,2 9,-1-1,1 1,0 0,0 0,0-1,0 1,0 0,0 0,1-1,-1 1,1 0,0 0,-1 0,1 0,0 0,0 0,0 0,0 0,1 0,-1 0,1 1,-1-1,1 0,-1 1,1-1,0 1,0 0,-1 0,1-1,0 1,0 0,0 1,1-1,-1 0,2 0,9-2,0 1,0 1,0 0,25 1,-21 0,1461 3,-1466-2,-1-1,1 2,0-1,-1 2,0 0,1 0,-1 1,-1 0,1 1,0 0,-1 0,0 2,18 13,-16-9,0 1,0 0,-1 0,-1 1,0 1,-1 0,0 0,-1 1,7 18,-13-27,53 142,-49-127,-1 1,-1-1,-1 1,0 0,-2 26,-1-37,-1 1,0-1,0 0,-1 0,-1 0,-5 15,6-20,-1-1,0 1,-1 0,1-1,-1 0,0 0,-1 0,1 0,-1-1,0 0,0 0,-9 6,-18 8,-1-1,-66 24,-76 11,121-40,-1-2,-101 4,-114-14,111-3,-91-11,54 1,139 9,-84-18,137 21,-5-1,-1 0,1-1,-1 0,1 0,0-1,0 0,1-1,-1 0,1 0,0-1,1 0,-1 0,1-1,0 0,1 0,-1 0,2-1,-1 0,1-1,0 1,1-1,0 0,0 0,1 0,0 0,0-1,-1-14,1-50,3 48,-1-1,-1 1,-8-34,-18-27,20 66,1 0,0-1,2 0,1 0,-3-35,7 42,3-235,-3 244,1 0,0 0,0 0,0 0,1 1,0-1,0 0,0 1,1 0,0-1,0 1,0 0,1 1,-1-1,1 0,0 1,0 0,1 0,0 0,-1 1,1-1,10-4,-2 3,0 0,1 0,-1 2,1 0,0 0,0 1,0 1,23 0,114-11,-5 0,285 13,-408 0,0 1,29 7,29 3,189-10,8 0,-261-2,0 1,0 1,0 1,0 0,0 1,30 13,-42-13,1 0,-1 0,0 1,0 0,0 0,-1 0,0 1,0-1,0 1,-1 0,0 0,0 1,3 7,-1 2,0 0,-1 0,-1 0,3 24,-6 168,-2-100,1-87,-1-1,-1 1,0 0,-2-1,0 1,-2-1,0-1,-1 1,-1-1,-1-1,0 0,-23 29,26-39,-1 0,0 0,-1-1,0 0,0-1,-1 0,1 0,-21 8,6-4,0-2,-48 11,-16-5,-151 6,-93-21,151-1,-410 2,582 0,1-1,-1 0,1 0,-1-1,1 0,-1 0,1-1,0 0,0 0,0-1,1 0,-1-1,1 1,-8-8,6 4,0-1,1 0,0 0,0-1,1 0,0 0,1-1,1 0,-7-16,3 7,0 2,-1-1,-22-30,24 35,0-1,0 0,2-1,-8-27,-4-7,10 23,0 0,2-1,-5-45,6 29,-1-1,2-58,4 80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9T10:57:47.9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163 2,'4537'0,"-4516"-1,3 1,-1 0,0 1,0 2,24 5,-42-7,0 0,0 1,0-1,0 1,0 0,-1 1,1-1,-1 1,0 0,1 0,-1 0,-1 1,1-1,0 1,-1 0,0 0,0 0,0 1,0-1,-1 1,1-1,-1 1,2 9,0 11,-1 0,-1 1,-2-1,0 1,-8 44,2-7,5-35,0-3,-2 0,-5 29,6-46,0 0,-1 0,0 0,0-1,-1 1,0-1,0 0,-1 0,0 0,-8 9,1-6,0 1,-1-2,0 0,-1 0,0-1,0-1,0 0,-1-1,0-1,0 0,-1-1,-26 3,-21 0,-118-1,127-6,-682-25,456-10,1-12,-425-129,371 86,247 73,-169-9,-469 29,356 38,92-8,215-29,45-5,0 2,0 0,0 1,0 1,0 0,0 1,1 1,-22 9,26-8,-1 1,0 1,1 0,1 0,-16 16,23-21,0 0,0 0,0 1,0-1,1 1,0-1,0 1,0 0,0 0,0 0,1 1,0-1,-1 0,2 0,-1 1,0-1,1 0,0 1,0-1,0 1,2 4,-1-6,0 0,1 0,-1 0,1 0,0 0,0 0,0 0,0-1,0 1,1-1,-1 0,1 0,0 0,-1 0,1 0,0 0,0-1,0 1,0-1,1 0,-1 0,0 0,5 0,10 3,1-1,36 1,-43-4,505 1,-235-5,-165 4,148 1,-215 5,-1 1,0 3,51 16,-44-11,6 1,69 19,153 20,386-9,6-42,-449-5,111-8,-269 3,0-3,127-34,-171 36,1-2,-1-1,41-22,-60 29,0 0,-1-1,0 1,0-1,0-1,0 1,0 0,-1-1,0 0,0 0,0-1,-1 1,1-1,-1 1,-1-1,1 0,-1 0,0 0,0-1,-1 1,1-9,-2 12,0 0,0 0,-1 0,1 0,-1 0,0 0,0 0,0 0,0 0,-1 0,1 1,-1-1,1 0,-1 1,0 0,0-1,0 1,0 0,-1 0,1 0,-4-2,-6-4,-1 0,-1 1,-18-7,-24-14,26 7,-141-95,145 102,0 1,0 1,-1 1,0 2,-33-8,-3 6,0 2,-72 0,-129 11,144 1,-911 2,1007-4,0 0,1 2,-1 1,-33 10,-88 38,6-2,100-38,6-1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9T10:05:10.8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80 0,'1232'0,"-1207"2,0 1,0 2,0 0,-1 1,1 2,40 18,-38-15,0 0,1-2,0-1,48 7,-2-12,-42-3,36 6,-56-4,-1 1,0 0,0 0,0 1,0 0,20 12,-19-9,-1 1,0 1,0 0,0 0,-1 1,-1 0,0 1,0 0,-1 0,0 1,-1 0,0 1,-1-1,-1 1,0 0,4 19,-8-30,-1 0,1 0,-1 0,0 0,1 1,-1-1,0 0,-1 0,1 0,0 0,-1 1,1-1,-1 0,1 0,-1 0,0 0,0 0,0 0,0 0,0 0,-1-1,1 1,-1 0,1-1,-1 1,1-1,-1 1,0-1,0 0,0 0,1 0,-1 0,0 0,-1 0,1 0,-3 0,-9 3,0 0,-1-1,1-1,-20 1,27-3,-511 7,103-7,349 2,-5 0,-118 19,170-17,0 2,-34 15,33-12,1-1,-25 5,-12-3,0-3,-1-3,-94-4,76-1,18 2,26 0,-49-4,265 45,-58-11,217 34,-242-51,144 1,348-19,-561 4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9T10:05:13.6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218 0,'1232'0,"-1187"2,57 11,-20-3,-40-5,43 9,-69-10,0 0,0 2,-1 0,0 0,26 16,-7-5,15 8,-47-24,0 0,0 1,0-1,0 1,-1 0,1-1,0 1,-1 0,1 0,-1 0,1 0,-1 0,0 1,0-1,0 0,0 1,0 1,-1-1,0 0,0-1,0 1,-1-1,1 1,-1-1,0 1,0-1,0 1,0-1,0 0,0 1,-2 2,-24 31,16-23,-1 3,-6 9,-41 43,50-60,-1 0,1-1,-1 0,-1 0,1-1,-1 0,0-1,-14 4,-5 0,0-1,0-2,-55 4,-97-5,118-5,-846-1,450 0,2485 1,-2001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0:39:49.5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 0,'17946'0'0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0:39:56.5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26,'3269'0,"-2343"14,-32 0,-137-1,-4 1,-483-16,219 4,-155 25,14 1,-9-4,-128-5,-60-8,424 17,728-29,-958 15,-218-7,308 28,-172-13,-218-18,546 37,4-26,71-17,-419 2,-176-3,0-4,-1-3,0-2,93-31,-86 26,0 3,136-6,-179 18,669-9,-430 14,727-3,-927-3,0-2,132-28,-22-3,349-90,-505 118,-5 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0:43:24.3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0,'9067'0'0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0:43:27.2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30,'41'-6,"1"1,44 1,-44 3,1265-12,-925 14,5158 0,-4960 27,-146-3,-63-23,-345-3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1:22:51.8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1,'5629'0,"-4804"25,65 0,-28-26,-808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0:43:29.6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1 111,'474'0,"1456"-11,876-6,-2360 17,55-27,11-1,-327 30,279-3,-105-24,120 21,-355 5,-99-1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22T10:43:31.2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1,'64'11,"446"7,-359-18,1029 13,61 1,2007-14,-1510-1,-1677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9T10:32:38.4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29,'931'2,"1029"-5,-1239-10,233-1,2217 15,-3160-1,1 1,-1 0,0 1,0 0,-1 1,1 0,0 1,-1 0,0 1,0 0,11 7,-16-8,1-1,-1 1,0 0,0 1,-1-1,0 1,1 0,-1 0,-1 0,1 1,-1-1,0 1,0 0,-1 0,0 0,0 0,0 0,-1 1,1-1,-1 9,-1-12,-1 0,1 0,-1 0,0 0,0 0,0-1,0 1,0 0,-1 0,1-1,-1 1,0-1,0 1,0-1,0 0,0 0,0 0,-1 0,1 0,-1 0,1-1,-1 1,0-1,-5 2,-8 4,-2 0,-33 7,45-13,-483 84,-10-48,-970-24,844-16,416 2,-747 23,57 15,-2-37,379-3,-451 3,951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1T10:26:44.3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6391 608,'-170'-11,"161"10,-192-21,-93-16,-75-12,-2335-338,2606 372,-347-48,323 52,-199 6,313 6,1 1,0 0,0 0,0 0,0 1,0 0,0 0,1 1,-1 0,1 0,0 1,0-1,-10 9,3-4,-1 0,1-1,-1-1,-22 7,-6 3,-249 82,29-12,248-81,-217 78,219-79,0 0,0 1,0 1,0 0,1 1,0 0,1 0,-12 11,-6 8,-35 43,32-33,27-32,0 0,0-1,0 0,0 0,0 0,-1 0,1 0,-1-1,0 0,1 0,-1 0,0-1,0 0,-1 0,1 0,0 0,0-1,0 0,-1 0,1 0,0-1,0 1,0-1,-8-3,-10-4,0 0,0-2,1 0,-22-15,-1 1,32 17,5 4,1 0,0-1,0 1,1-2,-1 1,1-1,-10-9,15 14,1 0,0-1,0 1,-1 0,1 0,0-1,0 1,0 0,0 0,-1-1,1 1,0 0,0-1,0 1,0 0,0-1,0 1,0 0,0-1,0 1,0 0,0-1,0 1,0 0,0-1,0 1,0 0,0 0,0-1,0 1,0 0,0-1,1 1,-1 0,0-1,13-2,20 6,-32-2,50 8,-1 3,0 2,63 26,-64-21,1-2,88 17,107 4,-173-29,94 6,249-11,-221-6,-114 2,242-4,-3-24,-284 22,299-37,-271 39,0 2,0 4,85 11,109 22,474 3,-653-35,127 21,-125-11,115 2,-158-16,-1 2,0 2,70 14,9 7,178 14,-229-30,0 2,-1 3,111 40,111 32,-228-70,0-3,1-3,0-2,98-1,-206-7,1-1,-67-12,-685-118,750 125,-72-11,-182-3,-901 24,1036-16,33 1,-427 8,369 5,123 0,1 2,-1 4,-105 23,21-5,96-18,-47 2,-172-7,130-4,-179 2,309 1,-1 1,1 1,-21 5,19-3,0-1,-29 2,26-5,-225-4,195-9,20 3,14 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1T10:26:56.0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288 412,'24'-1,"-1"-1,30-6,5-1,816-73,7 41,38-2,-525 16,706-32,-984 60,0 5,152 27,35 15,188 11,-235-33,-112-13,-63-7,138 28,136 66,7 3,-269-82,187 18,-156-38,1-4,128-22,-46 4,674-94,-851 110,168-21,330 1,-512 25,496-19,-68-12,-1 29,-376 2,76-3,278-40,-382 36,452-66,-333 58,127-15,322-57,-358 45,3-2,-107 32,214 10,-161 5,1723-3,-1735 14,-5 0,-141-14,-21-1,0 1,1 1,-1 0,0 1,21 6,-38-7,0-1,0 1,0 0,0-1,0 1,0 0,0 1,0-1,0 0,-1 0,1 1,0-1,2 4,-4-4,1 0,-1 0,1 0,-1 0,0 0,1 0,-1 0,0 0,0 0,0 0,0 0,0 0,0 0,0 0,0 0,0 1,0-1,-1 0,1 0,-1 1,-1 2,-1 0,1 0,-1 0,0-1,0 0,0 1,-1-1,1 0,-1-1,0 1,-7 4,-48 23,-2-2,-122 37,-138 16,118-37,-231 19,70-59,189-7,-664 3,754 3,-99 15,-83 27,208-34,-674 114,641-113,0-4,-159-8,105-2,42 1,25-2,1 4,0 4,-78 14,75-5,-150 7,-84-20,162-3,12-1,-196-27,30 5,-2 26,115 1,-1036-2,1180-3,0-2,0-3,-77-21,-26-4,-114-31,266 63,-71-14,0 2,-100-4,-252 10,-12-1,-482-11,606 21,-423-2,559-13,22 0,-306 11,251 3,61 6,-162 27,137-22,92-8,41 1,-1 2,1 1,-75 27,41-12,14-6,-1-4,0-2,0-3,-121 1,46-12,-251 5,302 7,-147 37,162-28,-2-4,0-3,-78 3,29-15,46-1,0 3,-132 19,140-7,-311 69,345-74,1-2,-1-1,-40 1,-102-8,61 0,21 1,92 1,0 0,1 0,-1 0,0 0,1 0,-1 0,0 0,1 0,-1 0,0 0,1-1,-1 1,0 0,1 0,-1-1,1 1,-1 0,1-1,-1 1,1-1,-1 1,1-1,-1 1,0-1,10-9,27-6,6 3,1 1,0 3,0 2,65-3,-87 8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1T10:27:02.0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4622 111,'-1999'0,"1910"-4,-106-18,-31-4,-116 24,237 16,68-8,-60 2,17-7,-183-4,155-9,-19-1,-208-21,265 25,-50-1,-152 6,223 4,44 0,0 0,-1 1,1-1,0 1,0 0,-1 0,1 1,0-1,0 1,0 0,-7 5,9-5,0 1,0 0,1-1,-1 1,1 0,-1 0,1 0,0 0,1 1,-1-1,0 0,1 1,0-1,0 1,0 0,0-1,0 6,-1 4,0 1,2-1,-1 1,2-1,0 1,0-1,2 0,-1 1,2-1,0 0,8 19,-9-26,1 1,-1-1,2 0,-1 0,0 0,1 0,0-1,1 0,-1 0,1 0,0-1,0 0,0 0,1 0,-1-1,1 0,0 0,0 0,0-1,0-1,0 1,11 0,5 0,0-1,1-1,-1-1,1-2,37-8,-24 1,-1-1,60-29,-6 3,96-26,-104 37,-27 11,0 2,0 3,1 2,80-1,227 20,-179 7,198 45,189 15,-479-68,336 13,1-25,-132-1,615 3,-900 0,0 1,-1 0,1 1,20 5,-14-1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1T10:27:21.7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216 275,'276'19,"-129"-5,504 30,7-37,-409-35,10-1,187 31,-383 4,-1 3,61 17,-65-13,1-1,78 4,305-32,-339 9,481 2,-529 10,81 17,-87-12,0-2,72 3,530-14,-622 2,0-1,0-2,-1 0,49-16,-74 19,0 0,0 0,0 0,0-1,0 1,0-1,0 0,-1 0,1 0,-1 0,1 0,-1 0,0-1,0 0,0 1,0-1,3-4,-5 4,1 1,-1 0,1 0,-1-1,0 1,1-1,-1 1,-1 0,1-1,0 1,0 0,-1-1,1 1,-1 0,0 0,0-1,0 1,0 0,0 0,0 0,-1 0,1 0,-1 0,1 1,-3-3,-6-6,-1 0,-1 1,1 0,-1 1,-1 0,1 1,-1 1,-1 0,-26-8,-9 0,-74-10,35 13,-99-1,-91 14,117 1,-987-3,1070-4,1-4,-97-21,85 12,-108-6,-408 19,308 7,253-6,-1-1,-71-17,66 11,-82-7,-305 15,212 4,-468-2,677 2,0 0,0 0,0 2,1 0,-25 9,21-6,-1-1,-37 7,14-10,-47-3,84 0,-18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1T10:27:44.4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115 358,'50'-3,"-1"-2,1-2,69-20,-40 8,633-120,-317 85,-94 15,162 0,3 40,-178 2,1090-3,-1140-14,-2 0,-127 13,205 4,-277 1,0 2,0 1,-1 2,56 22,-80-25,0-1,-1 2,0 0,0 0,0 1,-1 0,0 1,12 14,4 7,34 50,-33-39,-11-15,2 0,1-1,27 27,-43-49,0 1,0 0,0-1,0 1,0 0,-1 1,1-1,-1 0,0 1,2 6,-4-9,0-1,1 1,-1-1,0 1,0-1,0 1,0-1,0 1,-1-1,1 1,0-1,-1 1,1-1,-1 0,1 1,-1-1,0 1,0-1,1 0,-1 0,0 0,0 1,0-1,0 0,-1 0,1 0,0-1,0 1,-1 0,1 0,0-1,-1 1,1 0,0-1,-1 0,1 1,-1-1,-2 1,-33 4,0 0,-1-3,-75-4,48 1,-35-1,-817-16,-107 7,801 12,160 0,-121 21,-53 29,139-28,-15 2,-302 74,9 30,289-82,33-12,-148 41,41-23,-66 14,215-57,-54 20,69-20,0-2,0 0,-1-2,0 0,-38 1,19-6,8 1,0-2,1-2,-44-7,76 8,-1-1,0 0,1-1,0 0,-1 0,1 0,0 0,1-1,-1 0,1-1,-6-4,9 6,-1 1,1-1,-1 0,1 0,0 0,0 0,1 0,-1 0,0-1,1 1,0 0,0-1,0 0,0 1,1-1,-1 1,1-1,0 0,0 1,0-1,0 1,2-6,-1 6,1 0,0-1,0 1,0 1,0-1,0 0,1 0,-1 1,1-1,-1 1,1 0,6-4,-5 4,0-1,0 0,-1 0,1-1,-1 1,5-7,-7 9,0-1,-1 1,1-1,-1 1,1-1,-1 0,0 1,1-1,-1 1,0-1,0 0,0 1,0-1,0 0,-1 1,1-1,0 1,-1-1,1 0,-1 1,0-1,1 1,-1-1,-1-1,-6-7,0 0,0 0,-1 1,0 0,-1 1,0 0,-12-7,-22-20,34 28,1 0,-1 0,-17-8,-18-12,35 23,1 0,-1 0,0 1,0 0,0 1,0 0,-1 0,1 1,-15 1,24 0,12 0,130 0,-118-1,1-2,-1 0,0-2,24-8,8-3,0 3,1 2,112-7,177 17,-161 4,-105-2,87-3,-43-22,-103 23,-1-1,1-1,-1 0,0-2,0 0,-1-1,1-1,-1-1,30-18,-31 15,0 1,1 1,0 0,0 2,1 0,23-5,-19 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1T10:27:47.0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2803 441,'-768'0,"737"2,-53 9,-13 1,-354-11,426-4,1-2,0 0,0-2,1-1,-29-13,19 7,-55-14,14 13,-1 3,-78-2,-151 10,236 4,56 0,-1-1,1 0,0-1,0 0,0-1,0-1,0 0,1 0,-1-1,1-1,1 0,-12-7,9 6,-1 1,0 1,0 0,-26-5,21 5,0 0,-20-9,34 11,-1 0,0 0,1 0,0 0,-1-1,1 0,1 0,-1-1,1 1,-7-9,10 12,1 0,-1 0,0 0,1 0,-1 0,0 0,1 0,-1 0,1 0,0 0,-1 0,1 0,0-1,-1 1,1 0,0 0,0 0,0-1,0 1,0 0,1 0,-1 0,0-1,0 1,1 0,-1 0,2-2,-1 1,1 0,0 1,0-1,0 1,0-1,0 1,0-1,0 1,1 0,-1 0,0 0,5 0,9-3,0 1,1 1,18 0,-30 1,0 1,64-2,-1-3,-1-3,91-23,-74 11,149-17,-130 30,119 7,-80 3,75-3,-193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1T10:27:57.0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0 384,'352'1,"1412"-24,-1520 12,469-85,-686 91,1 2,-1 0,1 2,0 1,-1 1,40 8,158 44,-204-47,35 9,95 15,-105-21,0 1,-1 2,55 24,48 13,-92-34,2-3,-1-2,1-3,82 0,-17-6,0 6,207 38,82 27,194 41,-519-93,1-4,0-4,128 1,1040-14,-1225-1,0 0,-1-2,1-1,42-14,116-48,-93 31,-74 28,-1 2,-2-1,1-1,-1-1,0-1,32-22,-47 29,-1-1,1 0,-1 0,0 0,-1-1,1 1,-1-1,0 1,0-1,0 0,-1 0,1 0,-1 0,-1 0,2-9,-1-10,-1 0,-4-27,1 8,4-17,0 41,0 1,-1 0,-1 0,-1 0,-5-23,6 38,-1-1,1 1,-1 0,0 0,0 0,0 0,0 0,-1 0,1 0,-1 1,1-1,-1 1,0 0,0 0,0 0,0 0,-1 0,1 1,0-1,-1 1,1 0,-1 0,-5 0,-10-2,0 1,0 1,-27 1,7 1,-551-19,-334-7,325 10,-314-3,299 19,585 0,2 2,-1 1,-49 15,46-11,1-1,-59 5,-99-9,-85 5,176 1,-528 28,565-36,-6 0,0-2,-1-3,-84-17,-192-33,243 42,-77-24,126 23,-1 3,-92-8,-325 17,216 3,223 0,-1 2,1 1,0 1,-55 19,55-15,0-1,-1-2,0-1,-50 3,74-9,1 0,-1 0,1 1,-1 0,0 0,1 0,-1 1,1 0,0 0,0 1,-10 5,4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3:03.91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 0,'5281'-52'0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09:50:52.1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0 113,'32'0,"965"-17,182 4,-774 15,5446-1,-5142-28,-180 4,1354 14,-1084 12,1186-3,-1968-1,0-1,32-7,22-3,351 7,-244 7,-22-4,164 5,-302-2,0 1,0 1,0 1,0 0,-1 1,0 1,0 1,23 12,-36-16,-1 0,1 0,-1 0,0 1,-1-1,1 1,0-1,-1 1,0 0,0 0,0 0,0 0,-1 1,1-1,-1 0,0 1,-1-1,1 8,1 11,-2 0,-3 34,0-26,3-28,0 3,0-1,-1 1,1-1,-1 1,-1-1,-2 9,4-13,-1 0,0 1,1-1,-1 0,0 0,0 0,0 0,0 0,0-1,0 1,0 0,0 0,0-1,-1 1,1 0,0-1,0 1,-1-1,1 0,0 1,0-1,-1 0,1 0,0 0,-1 0,1 0,0 0,-1 0,1 0,0-1,-1 1,-1-1,-25-7,1-2,-40-19,-23-8,37 21,-1 3,0 2,-105-6,-172 13,258 6,37-2,-82 1,-174 24,-618 125,692-117,-2-9,-233-6,-740-3,324-3,584-13,-216-13,50 0,-1667 13,1025 2,-558-1,1200-14,-25 0,331 16,-367-13,-82-72,417 48,-162-22,-224 48,319 12,191-3,30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09:50:59.9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28,'5859'0,"-5293"-14,-31 0,-1 36,183 14,0-36,-284-3,1222 3,-1645 0,103 3,-98-1,0 0,-1 0,1 1,0 1,17 7,-30-10,0-1,-1 1,1 0,0 0,-1 0,1 0,-1 0,1 0,-1 0,1 0,-1 0,0 1,0-1,0 1,1-1,-1 1,-1-1,3 4,-3-4,0 0,0 1,0-1,0 0,0 1,0-1,-1 0,1 0,0 1,-1-1,1 0,-1 0,1 0,-1 1,1-1,-1 0,0 0,0 0,1 0,-2 1,-3 3,-1-1,1 0,-1 1,0-2,0 1,0-1,0 0,-10 4,-7 0,-1-2,0 0,0-1,-33 1,-103-6,83-1,-1432 1,579 65,569-31,-94 2,351-31,50-4,-103 16,-1 10,-209 6,-162-24,214 6,-9 0,105-15,-477 2,404 12,-87 2,-1898-15,1008-1,1236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0T09:51:03.9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28,'1736'0,"-1392"-14,2 0,360 15,-698-1,1 1,-1-1,1 1,15 5,-21-6,0 2,0-1,0 0,0 0,0 1,-1 0,1-1,0 1,-1 0,1 1,-1-1,0 0,0 1,0-1,0 1,2 3,-4-5,1-1,-1 1,0 0,0-1,0 1,0 0,0 0,1 0,-1-1,0 1,-1 0,1 0,0-1,0 1,0 0,0 0,-1-1,1 1,0 0,0-1,-1 1,1 0,-1-1,1 1,-1 0,1-1,-1 1,1-1,-1 1,1-1,-1 1,0-1,1 1,-1-1,0 0,1 1,-1-1,0 0,0 0,1 1,-1-1,0 0,-1 0,-40 8,39-7,-123 8,-153-9,147-2,84 2,-67-2,-158 19,153-6,-198-8,170-6,-871 3,1005 0,0 1,0 1,1 0,-1 1,0 0,1 1,-1 1,1 0,0 1,1 0,0 1,-12 8,15-10,-1-1,1-1,0 0,-1 0,0-1,1 0,-1 0,0-1,0-1,0 0,-20-2,13 2,0 0,-22 2,39-2,-1 0,0 0,1 0,-1 0,0 0,1 0,-1 0,0 0,1 1,-1-1,1 0,-1 0,0 0,1 1,-1-1,1 0,-1 1,1-1,-1 1,0-1,1 0,0 1,-1-1,1 1,-1-1,1 1,0 0,-1-1,1 1,0-1,-1 1,1 0,0-1,0 1,0 0,0-1,0 1,0 0,0-1,0 1,0 0,0-1,0 1,0-1,0 1,0 0,0-1,1 1,-1 0,0-1,1 1,-1-1,0 1,1-1,-1 1,0-1,1 1,0 0,2 3,1 1,0-1,0 0,1 0,-1-1,6 4,12 6,1-1,0-2,1 0,0-1,36 8,133 17,113-2,314-9,430-23,-441-1,-589 0,0 0,1-1,18-6,-14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3:08.4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0 198 0,'2591'-197'0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22T11:23:21.4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0,'16886'0'0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9D48F-47D5-4E49-9766-BCE5BB851A43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1F215-6DDF-4E12-A322-B77B88667D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9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5CEDFCB9-BF27-8251-2CEF-21FD05BDC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2BE3E95F-8662-5B9A-CDBF-9C4028F52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941DDBC6-1CE8-2645-18E9-BCABEF1F04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C0D4EC-603F-474B-A3E7-D6FB62084F08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0859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C6C62-C338-9B35-9672-62CC1420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5344B-E35B-F1ED-E6DE-13938E570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52F37-2A2A-B444-EAC4-76CED8A3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0DF99-138B-40F8-3270-3870ADD3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2BD45-97E0-4913-72F9-65C68E84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445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90FE0-15F4-8353-326B-3639EA76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4683F9-ED67-65CA-B345-BEBAF1A69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4A306-8A08-C1B4-C756-C8995BEA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5FAF7-B0A6-804C-B6BC-7F0BBD38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BD74-DAAB-59E8-AF10-5DAE3753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8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7F09A4-FB59-6D40-1536-041486930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A283F-0895-0F70-89E7-8D0FB134D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BAEBA-4638-EA82-1A9B-1615507E4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19D62-B560-DDE6-F392-C5CDD1C8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67818-8855-E67E-CBB6-F3CA3B6D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48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6912-8118-0C46-71D3-D7871BD2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B4B57-9857-51D9-06CA-803A27CAD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74B4E-0CC5-346A-960F-C976F7D4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AE21C-7722-E215-CC57-5A9636B2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E9D76-08E1-BDC8-26AB-0C95707B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20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B5CED-DDD0-7AD3-4FC9-23CBBF8C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F2BB5-EB6B-8DF0-C92A-A0320B3E0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DEF72-D483-F00D-9C9B-4C04BDAFA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FEC4D-7BD8-CCF6-AD84-602E56B1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11895-7895-D286-F986-6D578BD4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11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2B0A-E949-53BC-B1B2-62A88DEB4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60F8-8424-4609-967E-BB74EB583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852B73-7020-6B3F-CDF6-7ECBC72D9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21EBD-CC44-356A-3384-35ECC130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B1C49-B536-4578-E7B6-5695CC4CE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7014B-E5B0-02D1-86CB-B525B7B4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65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8BA97-C78F-62A0-A274-FABDD5F0B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9D87C-B79B-4F12-6BD6-D4885C4A0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C0C8E9-E66F-BD6D-C8BB-C8B6E2C4A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046FF6-223E-3357-BCD6-19C29CCDA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259C62-98EE-7C38-8D3C-DD41F57C4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88F171-4535-4405-B577-80DABC5C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7A0754-1F40-DC75-F39A-F43ECFBD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ED6E-4E32-62E6-A62E-CBD05DF0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619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FAAE6-82A7-96B8-90DA-B98537E0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8FF98-3F2D-537D-2D86-BCB36A04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AB8518-18D0-5583-4860-357C5B60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F2AE6A-DFBE-226D-6B73-96E0979BF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56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28EBC5-D92F-CC3D-C726-ED2197EB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2B0E2D-B9A2-34B5-A1BD-7E365991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E4BB3-1249-ED10-5AB4-78D7FCA8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66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C0E5-EE0E-5B79-7B48-86F7539A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B3CC6-4476-A96A-06B0-E41BDA021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ACF68-FEEA-E243-48B1-E3FD4430C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2E03F-C8D1-0D7B-D262-5588E91F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EC2FC-85D0-058A-1BB6-CB3F2B81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33D89-6674-8727-004A-77CE89AD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84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AAA13-C1F4-F629-0B91-D3119B367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55D1B8-82D0-62E6-3DE1-09CA5D962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B3AF-35F8-2CA4-7A98-B29782448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FAE10-E75D-B961-0117-C665717F2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9AE68-DCD4-1FAF-43B5-8EF17BE37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BCD72-E225-7C20-94B9-D4667172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27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C5D83-7495-AC7E-AE38-D8014A4C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68255-0B0D-0E35-53B3-9FB91AA11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D8F23-E9D4-3AE3-77D4-9EEFE7865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FE6EBD-648C-4F20-9487-957270AF3A30}" type="datetimeFigureOut">
              <a:rPr lang="en-GB" smtClean="0"/>
              <a:t>22/06/2026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8571F-D3F9-B93B-AC88-D6F8EF06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20118-E674-E7B0-2A46-49E534D11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A57406-37BE-44B9-BD93-B5C850302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69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74.png"/><Relationship Id="rId4" Type="http://schemas.openxmlformats.org/officeDocument/2006/relationships/customXml" Target="../ink/ink29.xml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82.png"/><Relationship Id="rId18" Type="http://schemas.openxmlformats.org/officeDocument/2006/relationships/customXml" Target="../ink/ink40.xml"/><Relationship Id="rId3" Type="http://schemas.openxmlformats.org/officeDocument/2006/relationships/image" Target="../media/image38.png"/><Relationship Id="rId7" Type="http://schemas.openxmlformats.org/officeDocument/2006/relationships/image" Target="../media/image78.png"/><Relationship Id="rId12" Type="http://schemas.openxmlformats.org/officeDocument/2006/relationships/customXml" Target="../ink/ink37.xml"/><Relationship Id="rId17" Type="http://schemas.openxmlformats.org/officeDocument/2006/relationships/image" Target="../media/image84.png"/><Relationship Id="rId2" Type="http://schemas.openxmlformats.org/officeDocument/2006/relationships/customXml" Target="../ink/ink32.xml"/><Relationship Id="rId16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5" Type="http://schemas.openxmlformats.org/officeDocument/2006/relationships/image" Target="../media/image83.png"/><Relationship Id="rId10" Type="http://schemas.openxmlformats.org/officeDocument/2006/relationships/customXml" Target="../ink/ink36.xml"/><Relationship Id="rId19" Type="http://schemas.openxmlformats.org/officeDocument/2006/relationships/image" Target="../media/image85.png"/><Relationship Id="rId4" Type="http://schemas.openxmlformats.org/officeDocument/2006/relationships/customXml" Target="../ink/ink33.xml"/><Relationship Id="rId9" Type="http://schemas.openxmlformats.org/officeDocument/2006/relationships/image" Target="../media/image79.png"/><Relationship Id="rId14" Type="http://schemas.openxmlformats.org/officeDocument/2006/relationships/customXml" Target="../ink/ink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13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12" Type="http://schemas.openxmlformats.org/officeDocument/2006/relationships/customXml" Target="../ink/ink46.xml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11" Type="http://schemas.openxmlformats.org/officeDocument/2006/relationships/image" Target="../media/image90.png"/><Relationship Id="rId5" Type="http://schemas.openxmlformats.org/officeDocument/2006/relationships/image" Target="../media/image87.png"/><Relationship Id="rId10" Type="http://schemas.openxmlformats.org/officeDocument/2006/relationships/customXml" Target="../ink/ink45.xml"/><Relationship Id="rId4" Type="http://schemas.openxmlformats.org/officeDocument/2006/relationships/customXml" Target="../ink/ink42.xml"/><Relationship Id="rId9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customXml" Target="../ink/ink4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elt.com/embed/map/London-Controlled-Parking-Zones-by-borough-map-2025-QOOXY4rmRNiOBDdyWCmttB?loc=51.4918,-0.0983,10z&amp;legend=1&amp;cooperativeGestures=1&amp;geolocation=0&amp;zoomControls=1&amp;scaleBar=1" TargetMode="External"/><Relationship Id="rId2" Type="http://schemas.openxmlformats.org/officeDocument/2006/relationships/hyperlink" Target="https://www.healthystreetsscorecard.london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www.dorsetcouncil.gov.uk/documents/35024/285835/DC%2BAnnual%2BReport%2B2022.2023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acfoundation.org/research/economy/council-parking-revenue-in-england-2024-2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cprelondon.org.uk/news/compactcitieswillsaveourcountryside/#%3A~%3Atext%3DCPRE%20London%20works%20in%20coalition%2Con%20key%20healthy%20streets%20indicators)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relondon.org.uk/news/car-parking-local-plans/" TargetMode="External"/><Relationship Id="rId2" Type="http://schemas.openxmlformats.org/officeDocument/2006/relationships/hyperlink" Target="https://www.cprelondon.org.uk/news/urban-sprawl-forgotten-disaster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80.png"/><Relationship Id="rId4" Type="http://schemas.openxmlformats.org/officeDocument/2006/relationships/customXml" Target="../ink/ink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-innovations.github.io/parkulator/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.xml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hyperlink" Target="https://www.knightfrank.com/research/article/2020-07-15-government-owned-car-parks-could-hold-the-key-to-110000-new-homes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0.xml"/><Relationship Id="rId5" Type="http://schemas.openxmlformats.org/officeDocument/2006/relationships/image" Target="../media/image31.png"/><Relationship Id="rId4" Type="http://schemas.openxmlformats.org/officeDocument/2006/relationships/customXml" Target="../ink/ink49.xml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hyperlink" Target="https://medium.com/land-buildings-identity-and-values/can-great-design-help-solve-the-housing-crisis-c70a078d409d" TargetMode="External"/><Relationship Id="rId7" Type="http://schemas.openxmlformats.org/officeDocument/2006/relationships/customXml" Target="../ink/ink5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customXml" Target="../ink/ink5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relondon.org.uk/news/why-boroughs-need-to-re-assess-parking-policy-now/" TargetMode="External"/><Relationship Id="rId2" Type="http://schemas.openxmlformats.org/officeDocument/2006/relationships/hyperlink" Target="https://www.wearepossible.org/parking-action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5.xml"/><Relationship Id="rId3" Type="http://schemas.openxmlformats.org/officeDocument/2006/relationships/image" Target="../media/image20.jpg"/><Relationship Id="rId7" Type="http://schemas.openxmlformats.org/officeDocument/2006/relationships/image" Target="../media/image34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4.xml"/><Relationship Id="rId5" Type="http://schemas.openxmlformats.org/officeDocument/2006/relationships/image" Target="../media/image1.png"/><Relationship Id="rId4" Type="http://schemas.openxmlformats.org/officeDocument/2006/relationships/hyperlink" Target="https://www.ons.gov.uk/census/maps/choropleth/housing/number-of-cars-or-vans/number-of-cars-3a/no-cars-or-vans-in-household" TargetMode="External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61.xml"/><Relationship Id="rId3" Type="http://schemas.openxmlformats.org/officeDocument/2006/relationships/customXml" Target="../ink/ink56.xml"/><Relationship Id="rId7" Type="http://schemas.openxmlformats.org/officeDocument/2006/relationships/customXml" Target="../ink/ink58.xml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customXml" Target="../ink/ink60.xml"/><Relationship Id="rId5" Type="http://schemas.openxmlformats.org/officeDocument/2006/relationships/customXml" Target="../ink/ink57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59.xml"/><Relationship Id="rId1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6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customXml" Target="../ink/ink68.xml"/><Relationship Id="rId3" Type="http://schemas.openxmlformats.org/officeDocument/2006/relationships/customXml" Target="../ink/ink63.xml"/><Relationship Id="rId7" Type="http://schemas.openxmlformats.org/officeDocument/2006/relationships/customXml" Target="../ink/ink65.xml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customXml" Target="../ink/ink67.xml"/><Relationship Id="rId5" Type="http://schemas.openxmlformats.org/officeDocument/2006/relationships/customXml" Target="../ink/ink64.xml"/><Relationship Id="rId15" Type="http://schemas.openxmlformats.org/officeDocument/2006/relationships/customXml" Target="../ink/ink69.xml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customXml" Target="../ink/ink66.xml"/><Relationship Id="rId1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hyperlink" Target="https://www.sustrans.org.uk/media/13431/stepping-off-the-road-to-nowhere-report-sustrans-create-streets.pdf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customXml" Target="../ink/ink70.xml"/><Relationship Id="rId7" Type="http://schemas.openxmlformats.org/officeDocument/2006/relationships/customXml" Target="../ink/ink7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10" Type="http://schemas.openxmlformats.org/officeDocument/2006/relationships/image" Target="../media/image600.png"/><Relationship Id="rId9" Type="http://schemas.openxmlformats.org/officeDocument/2006/relationships/customXml" Target="../ink/ink7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43.png"/><Relationship Id="rId4" Type="http://schemas.openxmlformats.org/officeDocument/2006/relationships/customXml" Target="../ink/ink7.xml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58.png"/><Relationship Id="rId5" Type="http://schemas.openxmlformats.org/officeDocument/2006/relationships/image" Target="../media/image47.png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5" Type="http://schemas.openxmlformats.org/officeDocument/2006/relationships/image" Target="../media/image61.png"/><Relationship Id="rId4" Type="http://schemas.openxmlformats.org/officeDocument/2006/relationships/customXml" Target="../ink/ink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customXml" Target="../ink/ink22.xml"/><Relationship Id="rId4" Type="http://schemas.openxmlformats.org/officeDocument/2006/relationships/customXml" Target="../ink/ink19.xml"/><Relationship Id="rId9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customXml" Target="../ink/ink27.xml"/><Relationship Id="rId4" Type="http://schemas.openxmlformats.org/officeDocument/2006/relationships/customXml" Target="../ink/ink24.xml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00AA2-B05A-D4A0-D753-AAE11FCBF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0543" y="1524000"/>
            <a:ext cx="10038734" cy="3224363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>
                <a:solidFill>
                  <a:schemeClr val="accent1"/>
                </a:solidFill>
              </a:rPr>
              <a:t>Local Parking Policy</a:t>
            </a:r>
            <a:br>
              <a:rPr lang="en-GB" dirty="0"/>
            </a:br>
            <a:r>
              <a:rPr lang="en-GB" sz="4000" dirty="0"/>
              <a:t>1. Local Authority Parking Policy Benchmark</a:t>
            </a:r>
            <a:br>
              <a:rPr lang="en-GB" sz="4000" dirty="0"/>
            </a:br>
            <a:r>
              <a:rPr lang="en-GB" sz="4000" dirty="0"/>
              <a:t>2. Controlled Parking Zones – comparison</a:t>
            </a:r>
            <a:br>
              <a:rPr lang="en-GB" sz="4000" dirty="0"/>
            </a:br>
            <a:r>
              <a:rPr lang="en-GB" sz="4000" dirty="0"/>
              <a:t>3. Parking finances – comparing income, expenditure</a:t>
            </a:r>
            <a:br>
              <a:rPr lang="en-GB" sz="4000" dirty="0"/>
            </a:br>
            <a:r>
              <a:rPr lang="en-GB" sz="4000" dirty="0"/>
              <a:t>4. Policy for Local Plans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58E30-A9A8-B427-1859-A076D70D57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41564"/>
            <a:ext cx="9144000" cy="1655762"/>
          </a:xfrm>
        </p:spPr>
        <p:txBody>
          <a:bodyPr>
            <a:normAutofit/>
          </a:bodyPr>
          <a:lstStyle/>
          <a:p>
            <a:r>
              <a:rPr lang="en-GB" sz="1600"/>
              <a:t>Alice Roberts, June 2026</a:t>
            </a:r>
            <a:endParaRPr lang="en-GB" sz="1600" dirty="0"/>
          </a:p>
          <a:p>
            <a:r>
              <a:rPr lang="en-GB" sz="1600" dirty="0"/>
              <a:t>Campaigns Director, CPRE London</a:t>
            </a:r>
          </a:p>
          <a:p>
            <a:r>
              <a:rPr lang="en-GB" sz="1600" dirty="0"/>
              <a:t>Chair, London Healthy Streets Scorecard Coalition</a:t>
            </a:r>
          </a:p>
        </p:txBody>
      </p:sp>
      <p:pic>
        <p:nvPicPr>
          <p:cNvPr id="5" name="object 9" descr="A black and green text  AI-generated content may be incorrect.">
            <a:extLst>
              <a:ext uri="{FF2B5EF4-FFF2-40B4-BE49-F238E27FC236}">
                <a16:creationId xmlns:a16="http://schemas.microsoft.com/office/drawing/2014/main" id="{21CEE639-A12B-2FC3-1499-747A05EF416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22976" y="360674"/>
            <a:ext cx="2506608" cy="5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79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93EC0-E067-96C2-7BD9-704C38FE0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0F6C-8608-449D-7208-D10A64BE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7. Reducing 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8BCC1-EC7C-2DEF-D8AB-F6BCE0520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Do your council's parking policies: </a:t>
            </a:r>
          </a:p>
          <a:p>
            <a:r>
              <a:rPr lang="en-GB" dirty="0"/>
              <a:t>Employ an accurate and up-to-date audit of kerbside use as the basis for setting parking policy?</a:t>
            </a:r>
          </a:p>
          <a:p>
            <a:r>
              <a:rPr lang="en-GB" dirty="0"/>
              <a:t>Include targets and incentives for reduction in the amount of space dedicated to parking, within a fixed time frame?</a:t>
            </a:r>
          </a:p>
          <a:p>
            <a:r>
              <a:rPr lang="en-GB" dirty="0"/>
              <a:t>Include simple, well-publicised mechanisms whereby parking space can be switched to sustainable uses - such as parklets or cycle storage - in response to resident demand?</a:t>
            </a:r>
          </a:p>
          <a:p>
            <a:r>
              <a:rPr lang="en-GB" dirty="0"/>
              <a:t>Include an assessment of parking at all council-run workplaces, including schools, depots, etc, with steps set out to reduce it?</a:t>
            </a:r>
          </a:p>
          <a:p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1CD01A-966F-D410-A7B0-6A5E65A5E881}"/>
                  </a:ext>
                </a:extLst>
              </p14:cNvPr>
              <p14:cNvContentPartPr/>
              <p14:nvPr/>
            </p14:nvContentPartPr>
            <p14:xfrm>
              <a:off x="6669494" y="2455031"/>
              <a:ext cx="2413440" cy="38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1CD01A-966F-D410-A7B0-6A5E65A5E88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15494" y="2347391"/>
                <a:ext cx="252108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A38F22B-2243-AF59-7977-79508677DDDC}"/>
                  </a:ext>
                </a:extLst>
              </p14:cNvPr>
              <p14:cNvContentPartPr/>
              <p14:nvPr/>
            </p14:nvContentPartPr>
            <p14:xfrm>
              <a:off x="2366054" y="3262871"/>
              <a:ext cx="3462120" cy="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A38F22B-2243-AF59-7977-79508677DD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2414" y="3047591"/>
                <a:ext cx="35697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61E3310-35AE-FC88-0063-4B34A9EB628B}"/>
                  </a:ext>
                </a:extLst>
              </p14:cNvPr>
              <p14:cNvContentPartPr/>
              <p14:nvPr/>
            </p14:nvContentPartPr>
            <p14:xfrm>
              <a:off x="3298814" y="4446551"/>
              <a:ext cx="4501440" cy="137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61E3310-35AE-FC88-0063-4B34A9EB628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45174" y="4338911"/>
                <a:ext cx="460908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C953958-99A1-9781-A9D4-44317157612D}"/>
                  </a:ext>
                </a:extLst>
              </p14:cNvPr>
              <p14:cNvContentPartPr/>
              <p14:nvPr/>
            </p14:nvContentPartPr>
            <p14:xfrm>
              <a:off x="7224974" y="5269511"/>
              <a:ext cx="3587760" cy="38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C953958-99A1-9781-A9D4-44317157612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71334" y="5161871"/>
                <a:ext cx="3695400" cy="25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9917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A0F42-A716-2E95-43D6-3E27CBEEF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2F03-460B-9FEE-74C3-00A8EE9F7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35" y="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8. Pedestrian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565AD-575B-E74C-8024-FF06FB18B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185862"/>
            <a:ext cx="11295530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/>
              <a:t>Do your council's parking policies:</a:t>
            </a:r>
          </a:p>
          <a:p>
            <a:r>
              <a:rPr lang="en-GB" sz="2400" dirty="0"/>
              <a:t>Mandate the removal of parking to make way for installation of new street infrastructure, including street trees and EV charging?</a:t>
            </a:r>
          </a:p>
          <a:p>
            <a:r>
              <a:rPr lang="en-GB" sz="2400" dirty="0"/>
              <a:t>Requisition kerb space for planting, for example sustainable drainage systems (SUDS)?</a:t>
            </a:r>
          </a:p>
          <a:p>
            <a:r>
              <a:rPr lang="en-GB" sz="2400" dirty="0"/>
              <a:t>Allow for the use of kerb space to create places for people to relax and play, such as pocket parks?</a:t>
            </a:r>
          </a:p>
          <a:p>
            <a:r>
              <a:rPr lang="en-GB" sz="2400" dirty="0"/>
              <a:t>Include a commitment to end pavement parking wherever it is currently allowed?</a:t>
            </a:r>
          </a:p>
          <a:p>
            <a:r>
              <a:rPr lang="en-GB" sz="2400" dirty="0"/>
              <a:t>Require no dips in the pavement where drop kerbs are installed?</a:t>
            </a:r>
          </a:p>
          <a:p>
            <a:r>
              <a:rPr lang="en-GB" sz="2400" dirty="0"/>
              <a:t>Require the use of double-yellow lines to prevent parking within 10 metres of all junctions, improving visibility for pedestrians and other vulnerable road users?</a:t>
            </a:r>
          </a:p>
          <a:p>
            <a:r>
              <a:rPr lang="en-GB" sz="2400" dirty="0"/>
              <a:t>Indicate that your council has signed up to Transport For All’s Equal Pavements Pledge?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D773D9-20DA-A544-80A9-C7792344C914}"/>
                  </a:ext>
                </a:extLst>
              </p14:cNvPr>
              <p14:cNvContentPartPr/>
              <p14:nvPr/>
            </p14:nvContentPartPr>
            <p14:xfrm>
              <a:off x="2313134" y="-1846969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D773D9-20DA-A544-80A9-C7792344C9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9134" y="-1954969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628BAEE-1D3A-3D4B-7FD0-BE6CD9F634B0}"/>
                  </a:ext>
                </a:extLst>
              </p14:cNvPr>
              <p14:cNvContentPartPr/>
              <p14:nvPr/>
            </p14:nvContentPartPr>
            <p14:xfrm>
              <a:off x="1004174" y="2187191"/>
              <a:ext cx="1774800" cy="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628BAEE-1D3A-3D4B-7FD0-BE6CD9F634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0534" y="1971191"/>
                <a:ext cx="18824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E431295-E9E0-0EFA-97A9-2F56A5AF98B2}"/>
                  </a:ext>
                </a:extLst>
              </p14:cNvPr>
              <p14:cNvContentPartPr/>
              <p14:nvPr/>
            </p14:nvContentPartPr>
            <p14:xfrm>
              <a:off x="9753254" y="1846991"/>
              <a:ext cx="8787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E431295-E9E0-0EFA-97A9-2F56A5AF98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99614" y="1738991"/>
                <a:ext cx="9864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CA06AA9-D061-8A67-D2F7-2AC016E02776}"/>
                  </a:ext>
                </a:extLst>
              </p14:cNvPr>
              <p14:cNvContentPartPr/>
              <p14:nvPr/>
            </p14:nvContentPartPr>
            <p14:xfrm>
              <a:off x="932174" y="2939231"/>
              <a:ext cx="925200" cy="37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CA06AA9-D061-8A67-D2F7-2AC016E027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8534" y="2831591"/>
                <a:ext cx="103284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3195E9-64E5-630C-1EAA-DF03C1E50F79}"/>
                  </a:ext>
                </a:extLst>
              </p14:cNvPr>
              <p14:cNvContentPartPr/>
              <p14:nvPr/>
            </p14:nvContentPartPr>
            <p14:xfrm>
              <a:off x="1419614" y="3745271"/>
              <a:ext cx="1646640" cy="38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3195E9-64E5-630C-1EAA-DF03C1E50F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65614" y="3637631"/>
                <a:ext cx="175428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A352241-6AD9-1C60-4F09-677CE4E337C9}"/>
                  </a:ext>
                </a:extLst>
              </p14:cNvPr>
              <p14:cNvContentPartPr/>
              <p14:nvPr/>
            </p14:nvContentPartPr>
            <p14:xfrm>
              <a:off x="4428134" y="4194911"/>
              <a:ext cx="2833200" cy="37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A352241-6AD9-1C60-4F09-677CE4E337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74134" y="4087271"/>
                <a:ext cx="294084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871056D-B1C1-4284-7289-AD23C689DB81}"/>
                  </a:ext>
                </a:extLst>
              </p14:cNvPr>
              <p14:cNvContentPartPr/>
              <p14:nvPr/>
            </p14:nvContentPartPr>
            <p14:xfrm>
              <a:off x="2097854" y="4643831"/>
              <a:ext cx="3012480" cy="1076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871056D-B1C1-4284-7289-AD23C689DB8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3854" y="4536191"/>
                <a:ext cx="3120120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6F7F48C-6DA6-18B7-1414-EDB2385B46E9}"/>
                  </a:ext>
                </a:extLst>
              </p14:cNvPr>
              <p14:cNvContentPartPr/>
              <p14:nvPr/>
            </p14:nvContentPartPr>
            <p14:xfrm>
              <a:off x="3478454" y="5145311"/>
              <a:ext cx="7263720" cy="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6F7F48C-6DA6-18B7-1414-EDB2385B46E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24454" y="4929311"/>
                <a:ext cx="73713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35D32B8-DDD0-2BD3-38FB-4A30913B9316}"/>
                  </a:ext>
                </a:extLst>
              </p14:cNvPr>
              <p14:cNvContentPartPr/>
              <p14:nvPr/>
            </p14:nvContentPartPr>
            <p14:xfrm>
              <a:off x="6579494" y="5934791"/>
              <a:ext cx="453708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35D32B8-DDD0-2BD3-38FB-4A30913B931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525854" y="5826791"/>
                <a:ext cx="464472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543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93AB2-90FD-4F66-83CD-6E6086E6A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7AB24-6F6E-7EC3-EC54-4C12EE139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9. Active, shared and sustainable travel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4F173-A762-D4A8-3D55-338B956F9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Do your council's parking policies...</a:t>
            </a:r>
          </a:p>
          <a:p>
            <a:r>
              <a:rPr lang="en-GB" dirty="0"/>
              <a:t>Mandate the use of kerb space to ensure demand is met for cycle parking and storage, including cargo bikes and adaptive cycles?</a:t>
            </a:r>
          </a:p>
          <a:p>
            <a:r>
              <a:rPr lang="en-GB" dirty="0"/>
              <a:t>Allocate kerb space exclusively for car club vehicles/car sharing?</a:t>
            </a:r>
          </a:p>
          <a:p>
            <a:r>
              <a:rPr lang="en-GB" dirty="0"/>
              <a:t>Allocate kerb space for cycle/scooter hire?</a:t>
            </a:r>
          </a:p>
          <a:p>
            <a:r>
              <a:rPr lang="en-GB" dirty="0"/>
              <a:t>Mandate the removal of parking in order to make space for bus and cycle lanes?</a:t>
            </a:r>
          </a:p>
          <a:p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E9EEE4E-6389-843E-145E-558FD072C309}"/>
                  </a:ext>
                </a:extLst>
              </p14:cNvPr>
              <p14:cNvContentPartPr/>
              <p14:nvPr/>
            </p14:nvContentPartPr>
            <p14:xfrm>
              <a:off x="10344734" y="2581391"/>
              <a:ext cx="1076400" cy="19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E9EEE4E-6389-843E-145E-558FD072C3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90734" y="2473391"/>
                <a:ext cx="118404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D15037-0A84-4B41-3E0B-253AB3C46E17}"/>
                  </a:ext>
                </a:extLst>
              </p14:cNvPr>
              <p14:cNvContentPartPr/>
              <p14:nvPr/>
            </p14:nvContentPartPr>
            <p14:xfrm>
              <a:off x="1183094" y="2940671"/>
              <a:ext cx="2971800" cy="47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D15037-0A84-4B41-3E0B-253AB3C46E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9094" y="2832671"/>
                <a:ext cx="307944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71DC9BC-C6B7-E0CA-3100-EE11797E150E}"/>
                  </a:ext>
                </a:extLst>
              </p14:cNvPr>
              <p14:cNvContentPartPr/>
              <p14:nvPr/>
            </p14:nvContentPartPr>
            <p14:xfrm>
              <a:off x="6562214" y="3491174"/>
              <a:ext cx="421308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71DC9BC-C6B7-E0CA-3100-EE11797E15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08574" y="3383174"/>
                <a:ext cx="432072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CB30E78-2C9D-B7D7-0F17-967F5FFFF868}"/>
                  </a:ext>
                </a:extLst>
              </p14:cNvPr>
              <p14:cNvContentPartPr/>
              <p14:nvPr/>
            </p14:nvContentPartPr>
            <p14:xfrm>
              <a:off x="4769760" y="3981854"/>
              <a:ext cx="2652480" cy="19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CB30E78-2C9D-B7D7-0F17-967F5FFFF86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15760" y="3874214"/>
                <a:ext cx="276012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B73D5A3-F3C2-0371-AD1E-6827057EC488}"/>
                  </a:ext>
                </a:extLst>
              </p14:cNvPr>
              <p14:cNvContentPartPr/>
              <p14:nvPr/>
            </p14:nvContentPartPr>
            <p14:xfrm>
              <a:off x="1183094" y="4929636"/>
              <a:ext cx="2339280" cy="55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B73D5A3-F3C2-0371-AD1E-6827057EC48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9454" y="4821636"/>
                <a:ext cx="2446920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7428129-DBC7-5AF6-0D79-BEF94F1D1C96}"/>
                  </a:ext>
                </a:extLst>
              </p14:cNvPr>
              <p14:cNvContentPartPr/>
              <p14:nvPr/>
            </p14:nvContentPartPr>
            <p14:xfrm>
              <a:off x="9974114" y="4408488"/>
              <a:ext cx="7412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7428129-DBC7-5AF6-0D79-BEF94F1D1C9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20474" y="4300488"/>
                <a:ext cx="84888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0229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9BBF1-5CFD-46F8-6F37-B2354685C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3FEE6-5250-4BF1-1089-24489CBC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10. Parking in housing estates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1E641-3AE9-BF9D-06CC-C57F76345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Do your council's parking policies:</a:t>
            </a:r>
          </a:p>
          <a:p>
            <a:r>
              <a:rPr lang="en-GB" dirty="0"/>
              <a:t>Require estate parking to be included in CPZs of the same standards applied to on-street parking?</a:t>
            </a:r>
          </a:p>
          <a:p>
            <a:r>
              <a:rPr lang="en-GB" dirty="0"/>
              <a:t>Require that estate parking permit prices are in line with on-street parking permits?</a:t>
            </a:r>
          </a:p>
          <a:p>
            <a:r>
              <a:rPr lang="en-GB" dirty="0"/>
              <a:t>Require adequate cycle storage on all estates?</a:t>
            </a:r>
          </a:p>
          <a:p>
            <a:r>
              <a:rPr lang="en-GB" dirty="0"/>
              <a:t>Demand that estate parking is subject to the same principles of conversion to sustainable uses as on-street parking?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00FD0B-6BDB-A37C-C3A1-B004EACF5F27}"/>
                  </a:ext>
                </a:extLst>
              </p14:cNvPr>
              <p14:cNvContentPartPr/>
              <p14:nvPr/>
            </p14:nvContentPartPr>
            <p14:xfrm>
              <a:off x="7351334" y="2419751"/>
              <a:ext cx="923040" cy="212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00FD0B-6BDB-A37C-C3A1-B004EACF5F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97334" y="2312111"/>
                <a:ext cx="1030680" cy="42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0389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FAA6A-91B6-C2F3-EB1D-E87152AE7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C00B-3992-A01A-9F95-FA7E08EA1E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6600"/>
                </a:solidFill>
              </a:rPr>
              <a:t>2. CONTROLLED PARKING ZONES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C3FA8-848A-10A3-13C4-713C51A1E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82452"/>
          </a:xfrm>
        </p:spPr>
        <p:txBody>
          <a:bodyPr>
            <a:normAutofit lnSpcReduction="10000"/>
          </a:bodyPr>
          <a:lstStyle/>
          <a:p>
            <a:pPr algn="l"/>
            <a:r>
              <a:rPr lang="en-GB" dirty="0"/>
              <a:t>Car parking is an ‘enabler’ – i.e. it enables people to make car trips. The other big enabler is road capacity: more capacity = more traffic. </a:t>
            </a:r>
          </a:p>
          <a:p>
            <a:pPr algn="l"/>
            <a:r>
              <a:rPr lang="en-GB" dirty="0"/>
              <a:t>To reduce traffic congestion and get people back on buses, controlling and limiting parking is extremely important. </a:t>
            </a:r>
          </a:p>
          <a:p>
            <a:pPr algn="l"/>
            <a:r>
              <a:rPr lang="en-GB" dirty="0"/>
              <a:t>In London, the </a:t>
            </a:r>
            <a:r>
              <a:rPr lang="en-GB" dirty="0">
                <a:hlinkClick r:id="rId2"/>
              </a:rPr>
              <a:t>Healthy Streets Scorecard </a:t>
            </a:r>
            <a:r>
              <a:rPr lang="en-GB" dirty="0"/>
              <a:t>coalition has </a:t>
            </a:r>
            <a:r>
              <a:rPr lang="en-GB" dirty="0">
                <a:hlinkClick r:id="rId3"/>
              </a:rPr>
              <a:t>mapped controlled parking</a:t>
            </a:r>
            <a:r>
              <a:rPr lang="en-GB" dirty="0"/>
              <a:t> in all 33 London boroughs, enabling boroughs to compare themselves with other boroughs.</a:t>
            </a:r>
          </a:p>
        </p:txBody>
      </p:sp>
    </p:spTree>
    <p:extLst>
      <p:ext uri="{BB962C8B-B14F-4D97-AF65-F5344CB8AC3E}">
        <p14:creationId xmlns:p14="http://schemas.microsoft.com/office/powerpoint/2010/main" val="1882048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86122-5109-68F7-1E7A-C9DA515E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3847" cy="1325563"/>
          </a:xfrm>
        </p:spPr>
        <p:txBody>
          <a:bodyPr/>
          <a:lstStyle/>
          <a:p>
            <a:r>
              <a:rPr lang="en-GB" b="1" dirty="0">
                <a:solidFill>
                  <a:srgbClr val="166D82"/>
                </a:solidFill>
              </a:rPr>
              <a:t>London Boroughs Healthy Streets Scorecard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3D51E-7655-084C-E22B-E71A63590A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484" b="5324"/>
          <a:stretch>
            <a:fillRect/>
          </a:stretch>
        </p:blipFill>
        <p:spPr>
          <a:xfrm>
            <a:off x="0" y="1907053"/>
            <a:ext cx="12192000" cy="495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44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3ED78-3FE4-3861-3723-6972FEAE0F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96" b="5359"/>
          <a:stretch>
            <a:fillRect/>
          </a:stretch>
        </p:blipFill>
        <p:spPr>
          <a:xfrm>
            <a:off x="0" y="1066799"/>
            <a:ext cx="12192000" cy="57912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0FA0636-D2BC-36A5-B528-C9797B68798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6600"/>
                </a:solidFill>
              </a:rPr>
              <a:t>London’s CPZs mapped (and scored)</a:t>
            </a:r>
          </a:p>
        </p:txBody>
      </p:sp>
    </p:spTree>
    <p:extLst>
      <p:ext uri="{BB962C8B-B14F-4D97-AF65-F5344CB8AC3E}">
        <p14:creationId xmlns:p14="http://schemas.microsoft.com/office/powerpoint/2010/main" val="2849926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02210-8A69-B025-889E-5362E428C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0B79B-35D5-34F3-2717-8959754608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6600"/>
                </a:solidFill>
              </a:rPr>
              <a:t>3. PARKING FINANCES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DE7D4-FAB2-5A0C-16B0-C31077463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82452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Compare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Councils’ income, expenditure and surplus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And commentary on what surplus is spent on</a:t>
            </a:r>
          </a:p>
          <a:p>
            <a:pPr algn="l"/>
            <a:r>
              <a:rPr lang="en-GB" dirty="0"/>
              <a:t>… by checking the RAC’s annual report. </a:t>
            </a:r>
          </a:p>
        </p:txBody>
      </p:sp>
    </p:spTree>
    <p:extLst>
      <p:ext uri="{BB962C8B-B14F-4D97-AF65-F5344CB8AC3E}">
        <p14:creationId xmlns:p14="http://schemas.microsoft.com/office/powerpoint/2010/main" val="2813118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01727" y="1037833"/>
            <a:ext cx="5479415" cy="5334635"/>
            <a:chOff x="6301727" y="1037833"/>
            <a:chExt cx="5479415" cy="53346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1727" y="1037833"/>
              <a:ext cx="5478805" cy="53340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1214" y="1144765"/>
              <a:ext cx="5265292" cy="512470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099428" y="6389623"/>
            <a:ext cx="56540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https://www.dorsetcouncil.gov.uk/documents/35024/285835/DC+Annual+Report+2022.2023.pdf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16939" y="291845"/>
            <a:ext cx="51301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Using</a:t>
            </a:r>
            <a:r>
              <a:rPr spc="-160" dirty="0"/>
              <a:t> </a:t>
            </a:r>
            <a:r>
              <a:rPr dirty="0"/>
              <a:t>parking</a:t>
            </a:r>
            <a:r>
              <a:rPr spc="-145" dirty="0"/>
              <a:t> </a:t>
            </a:r>
            <a:r>
              <a:rPr spc="110" dirty="0"/>
              <a:t>surplus</a:t>
            </a:r>
          </a:p>
        </p:txBody>
      </p:sp>
      <p:sp>
        <p:nvSpPr>
          <p:cNvPr id="7" name="object 7"/>
          <p:cNvSpPr/>
          <p:nvPr/>
        </p:nvSpPr>
        <p:spPr>
          <a:xfrm>
            <a:off x="838200" y="1347342"/>
            <a:ext cx="5181600" cy="0"/>
          </a:xfrm>
          <a:custGeom>
            <a:avLst/>
            <a:gdLst/>
            <a:ahLst/>
            <a:cxnLst/>
            <a:rect l="l" t="t" r="r" b="b"/>
            <a:pathLst>
              <a:path w="5181600">
                <a:moveTo>
                  <a:pt x="0" y="0"/>
                </a:moveTo>
                <a:lnTo>
                  <a:pt x="5181600" y="0"/>
                </a:lnTo>
              </a:path>
            </a:pathLst>
          </a:custGeom>
          <a:ln w="19050">
            <a:solidFill>
              <a:srgbClr val="155F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200" y="2577845"/>
            <a:ext cx="5181600" cy="0"/>
          </a:xfrm>
          <a:custGeom>
            <a:avLst/>
            <a:gdLst/>
            <a:ahLst/>
            <a:cxnLst/>
            <a:rect l="l" t="t" r="r" b="b"/>
            <a:pathLst>
              <a:path w="5181600">
                <a:moveTo>
                  <a:pt x="0" y="0"/>
                </a:moveTo>
                <a:lnTo>
                  <a:pt x="5181600" y="0"/>
                </a:lnTo>
              </a:path>
            </a:pathLst>
          </a:custGeom>
          <a:ln w="19050">
            <a:solidFill>
              <a:srgbClr val="155F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200" y="3808476"/>
            <a:ext cx="5181600" cy="0"/>
          </a:xfrm>
          <a:custGeom>
            <a:avLst/>
            <a:gdLst/>
            <a:ahLst/>
            <a:cxnLst/>
            <a:rect l="l" t="t" r="r" b="b"/>
            <a:pathLst>
              <a:path w="5181600">
                <a:moveTo>
                  <a:pt x="0" y="0"/>
                </a:moveTo>
                <a:lnTo>
                  <a:pt x="5181600" y="0"/>
                </a:lnTo>
              </a:path>
            </a:pathLst>
          </a:custGeom>
          <a:ln w="19050">
            <a:solidFill>
              <a:srgbClr val="155F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8200" y="5038978"/>
            <a:ext cx="5181600" cy="0"/>
          </a:xfrm>
          <a:custGeom>
            <a:avLst/>
            <a:gdLst/>
            <a:ahLst/>
            <a:cxnLst/>
            <a:rect l="l" t="t" r="r" b="b"/>
            <a:pathLst>
              <a:path w="5181600">
                <a:moveTo>
                  <a:pt x="0" y="0"/>
                </a:moveTo>
                <a:lnTo>
                  <a:pt x="5181600" y="0"/>
                </a:lnTo>
              </a:path>
            </a:pathLst>
          </a:custGeom>
          <a:ln w="19050">
            <a:solidFill>
              <a:srgbClr val="155F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16939" y="1408303"/>
            <a:ext cx="5006340" cy="44557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443865">
              <a:lnSpc>
                <a:spcPct val="101699"/>
              </a:lnSpc>
              <a:spcBef>
                <a:spcPts val="50"/>
              </a:spcBef>
            </a:pPr>
            <a:r>
              <a:rPr sz="2400" spc="50" dirty="0">
                <a:latin typeface="Calibri"/>
                <a:cs typeface="Calibri"/>
              </a:rPr>
              <a:t>By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law,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125" dirty="0">
                <a:latin typeface="Calibri"/>
                <a:cs typeface="Calibri"/>
              </a:rPr>
              <a:t>councils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90" dirty="0">
                <a:latin typeface="Calibri"/>
                <a:cs typeface="Calibri"/>
              </a:rPr>
              <a:t>must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75" dirty="0">
                <a:latin typeface="Calibri"/>
                <a:cs typeface="Calibri"/>
              </a:rPr>
              <a:t>publish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their </a:t>
            </a:r>
            <a:r>
              <a:rPr sz="2400" dirty="0">
                <a:latin typeface="Calibri"/>
                <a:cs typeface="Calibri"/>
              </a:rPr>
              <a:t>parking</a:t>
            </a:r>
            <a:r>
              <a:rPr sz="2400" spc="105" dirty="0">
                <a:latin typeface="Calibri"/>
                <a:cs typeface="Calibri"/>
              </a:rPr>
              <a:t> account</a:t>
            </a:r>
            <a:r>
              <a:rPr sz="2400" spc="11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information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50"/>
              </a:spcBef>
            </a:pP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100" dirty="0">
                <a:latin typeface="Calibri"/>
                <a:cs typeface="Calibri"/>
              </a:rPr>
              <a:t>surplus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130" dirty="0">
                <a:latin typeface="Calibri"/>
                <a:cs typeface="Calibri"/>
              </a:rPr>
              <a:t>can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70" dirty="0">
                <a:latin typeface="Calibri"/>
                <a:cs typeface="Calibri"/>
              </a:rPr>
              <a:t>be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65" dirty="0">
                <a:latin typeface="Calibri"/>
                <a:cs typeface="Calibri"/>
              </a:rPr>
              <a:t>significant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e.g.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400" spc="80" dirty="0">
                <a:latin typeface="Calibri"/>
                <a:cs typeface="Calibri"/>
              </a:rPr>
              <a:t>£6m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60" dirty="0">
                <a:latin typeface="Calibri"/>
                <a:cs typeface="Calibri"/>
              </a:rPr>
              <a:t>Dorset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2022/23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5"/>
              </a:spcBef>
            </a:pP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1699"/>
              </a:lnSpc>
            </a:pPr>
            <a:r>
              <a:rPr sz="2400" spc="135" dirty="0">
                <a:latin typeface="Calibri"/>
                <a:cs typeface="Calibri"/>
              </a:rPr>
              <a:t>Councils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90" dirty="0">
                <a:latin typeface="Calibri"/>
                <a:cs typeface="Calibri"/>
              </a:rPr>
              <a:t>must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110" dirty="0">
                <a:latin typeface="Calibri"/>
                <a:cs typeface="Calibri"/>
              </a:rPr>
              <a:t>use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95" dirty="0">
                <a:latin typeface="Calibri"/>
                <a:cs typeface="Calibri"/>
              </a:rPr>
              <a:t>surplus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for</a:t>
            </a:r>
            <a:r>
              <a:rPr sz="2400" spc="600" dirty="0">
                <a:latin typeface="Calibri"/>
                <a:cs typeface="Calibri"/>
              </a:rPr>
              <a:t> </a:t>
            </a:r>
            <a:r>
              <a:rPr sz="2400" spc="105" dirty="0">
                <a:latin typeface="Calibri"/>
                <a:cs typeface="Calibri"/>
              </a:rPr>
              <a:t>specific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90" dirty="0">
                <a:latin typeface="Calibri"/>
                <a:cs typeface="Calibri"/>
              </a:rPr>
              <a:t>purposes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relating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transport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5"/>
              </a:spcBef>
            </a:pPr>
            <a:endParaRPr sz="2400">
              <a:latin typeface="Calibri"/>
              <a:cs typeface="Calibri"/>
            </a:endParaRPr>
          </a:p>
          <a:p>
            <a:pPr marL="12700" marR="589915">
              <a:lnSpc>
                <a:spcPct val="101699"/>
              </a:lnSpc>
            </a:pPr>
            <a:r>
              <a:rPr sz="2400" dirty="0">
                <a:latin typeface="Calibri"/>
                <a:cs typeface="Calibri"/>
              </a:rPr>
              <a:t>They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130" dirty="0">
                <a:latin typeface="Calibri"/>
                <a:cs typeface="Calibri"/>
              </a:rPr>
              <a:t>can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110" dirty="0">
                <a:latin typeface="Calibri"/>
                <a:cs typeface="Calibri"/>
              </a:rPr>
              <a:t>use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45" dirty="0">
                <a:latin typeface="Calibri"/>
                <a:cs typeface="Calibri"/>
              </a:rPr>
              <a:t>support </a:t>
            </a:r>
            <a:r>
              <a:rPr sz="2400" spc="95" dirty="0">
                <a:latin typeface="Calibri"/>
                <a:cs typeface="Calibri"/>
              </a:rPr>
              <a:t>concessionary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fares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85" dirty="0">
                <a:latin typeface="Calibri"/>
                <a:cs typeface="Calibri"/>
              </a:rPr>
              <a:t>and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65" dirty="0">
                <a:latin typeface="Calibri"/>
                <a:cs typeface="Calibri"/>
              </a:rPr>
              <a:t>many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35" dirty="0">
                <a:latin typeface="Calibri"/>
                <a:cs typeface="Calibri"/>
              </a:rPr>
              <a:t>do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 descr="A black and green text  AI-generated content may be incorrect.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42281" y="252003"/>
            <a:ext cx="2825067" cy="6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87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E4F1-74E2-73A1-3F7F-11302B1E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8" y="914400"/>
            <a:ext cx="10278745" cy="1354217"/>
          </a:xfrm>
        </p:spPr>
        <p:txBody>
          <a:bodyPr/>
          <a:lstStyle/>
          <a:p>
            <a:r>
              <a:rPr lang="en-GB" dirty="0"/>
              <a:t>Council parking revenue in England 2024-25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464BC-CA1F-FC86-6F8E-63DE59597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37" y="2057400"/>
            <a:ext cx="10278745" cy="473975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Councils in England – combined surplus of almost £1.1 billion from their parking activities in 2024-25, RAC Foundation analysis concludes.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Based on data from the 295 local authorities in England (out of a total of 317) that had reported data to MHCLG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Total income from on- and off-street parking of £2.163 billion in 2024-25, and total expenditure of £1.07 billion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>
                <a:hlinkClick r:id="rId2"/>
              </a:rPr>
              <a:t>https://www.racfoundation.org/research/economy/council-parking-revenue-in-england-2024-25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66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-186154"/>
            <a:ext cx="9973945" cy="3026598"/>
          </a:xfrm>
          <a:prstGeom prst="rect">
            <a:avLst/>
          </a:prstGeom>
        </p:spPr>
        <p:txBody>
          <a:bodyPr vert="horz" wrap="square" lIns="0" tIns="31508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80" dirty="0">
                <a:latin typeface="Calibri"/>
                <a:cs typeface="Calibri"/>
              </a:rPr>
              <a:t>Why</a:t>
            </a:r>
            <a:r>
              <a:rPr spc="-150" dirty="0">
                <a:latin typeface="Calibri"/>
                <a:cs typeface="Calibri"/>
              </a:rPr>
              <a:t> </a:t>
            </a:r>
            <a:r>
              <a:rPr spc="-90" dirty="0">
                <a:latin typeface="Calibri"/>
                <a:cs typeface="Calibri"/>
              </a:rPr>
              <a:t>parking</a:t>
            </a:r>
            <a:r>
              <a:rPr spc="-170" dirty="0">
                <a:latin typeface="Calibri"/>
                <a:cs typeface="Calibri"/>
              </a:rPr>
              <a:t> </a:t>
            </a:r>
            <a:r>
              <a:rPr spc="-40" dirty="0">
                <a:latin typeface="Calibri"/>
                <a:cs typeface="Calibri"/>
              </a:rPr>
              <a:t>matters</a:t>
            </a:r>
            <a:br>
              <a:rPr lang="en-GB" spc="-40" dirty="0">
                <a:latin typeface="Calibri"/>
                <a:cs typeface="Calibri"/>
              </a:rPr>
            </a:br>
            <a:r>
              <a:rPr lang="en-GB" b="1" spc="130" dirty="0">
                <a:solidFill>
                  <a:srgbClr val="202429"/>
                </a:solidFill>
                <a:latin typeface="Calibri"/>
                <a:cs typeface="Calibri"/>
              </a:rPr>
              <a:t>[clue: </a:t>
            </a:r>
            <a:r>
              <a:rPr lang="en-GB" b="1" spc="130" dirty="0">
                <a:solidFill>
                  <a:srgbClr val="FF0000"/>
                </a:solidFill>
                <a:latin typeface="Calibri"/>
                <a:cs typeface="Calibri"/>
              </a:rPr>
              <a:t>PARKING PROMOTES DRIVING… and takes up tonnes of space</a:t>
            </a:r>
            <a:r>
              <a:rPr lang="en-GB" b="1" spc="130" dirty="0">
                <a:solidFill>
                  <a:srgbClr val="202429"/>
                </a:solidFill>
                <a:latin typeface="Calibri"/>
                <a:cs typeface="Calibri"/>
              </a:rPr>
              <a:t>]</a:t>
            </a:r>
            <a:br>
              <a:rPr lang="en-GB" spc="130" dirty="0">
                <a:solidFill>
                  <a:srgbClr val="202429"/>
                </a:solidFill>
                <a:latin typeface="Calibri"/>
                <a:cs typeface="Calibri"/>
              </a:rPr>
            </a:br>
            <a:endParaRPr spc="-25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834" y="1910056"/>
            <a:ext cx="10887973" cy="489300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240665" algn="l"/>
              </a:tabLst>
            </a:pPr>
            <a:r>
              <a:rPr lang="en-GB" sz="2800" b="1" dirty="0">
                <a:solidFill>
                  <a:srgbClr val="202429"/>
                </a:solidFill>
                <a:latin typeface="Calibri"/>
                <a:cs typeface="Calibri"/>
              </a:rPr>
              <a:t>S</a:t>
            </a:r>
            <a:r>
              <a:rPr sz="2800" b="1" spc="70" dirty="0" err="1">
                <a:solidFill>
                  <a:srgbClr val="202429"/>
                </a:solidFill>
                <a:latin typeface="Calibri"/>
                <a:cs typeface="Calibri"/>
              </a:rPr>
              <a:t>aving</a:t>
            </a:r>
            <a:r>
              <a:rPr sz="2800" b="1" spc="-2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202429"/>
                </a:solidFill>
                <a:latin typeface="Calibri"/>
                <a:cs typeface="Calibri"/>
              </a:rPr>
              <a:t>the</a:t>
            </a:r>
            <a:r>
              <a:rPr sz="2800" b="1" spc="-2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2800" b="1" spc="110" dirty="0">
                <a:solidFill>
                  <a:srgbClr val="202429"/>
                </a:solidFill>
                <a:latin typeface="Calibri"/>
                <a:cs typeface="Calibri"/>
              </a:rPr>
              <a:t>countryside</a:t>
            </a:r>
            <a:r>
              <a:rPr sz="2800" b="1" spc="-1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202429"/>
                </a:solidFill>
                <a:latin typeface="Calibri"/>
                <a:cs typeface="Calibri"/>
              </a:rPr>
              <a:t>(</a:t>
            </a:r>
            <a:r>
              <a:rPr sz="2800" u="sng" spc="9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compact</a:t>
            </a:r>
            <a:r>
              <a:rPr sz="2800" u="sng" spc="-3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800" u="sng" spc="9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cities</a:t>
            </a:r>
            <a:r>
              <a:rPr sz="2800" u="sng" spc="-3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800" u="sng" spc="9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vs</a:t>
            </a:r>
            <a:r>
              <a:rPr sz="2800" u="sng" spc="-2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800" u="sng" spc="5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urban</a:t>
            </a:r>
            <a:r>
              <a:rPr sz="2800" u="sng" spc="-3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2800" u="sng" spc="4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sprawl</a:t>
            </a:r>
            <a:r>
              <a:rPr sz="2800" u="none" spc="40" dirty="0">
                <a:solidFill>
                  <a:srgbClr val="202429"/>
                </a:solidFill>
                <a:latin typeface="Calibri"/>
                <a:cs typeface="Calibri"/>
              </a:rPr>
              <a:t>)</a:t>
            </a:r>
            <a:endParaRPr lang="en-GB" sz="2800" u="none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240665" algn="l"/>
              </a:tabLst>
            </a:pPr>
            <a:r>
              <a:rPr lang="en-GB" sz="2800" spc="85" dirty="0">
                <a:solidFill>
                  <a:srgbClr val="202429"/>
                </a:solidFill>
                <a:latin typeface="Calibri"/>
                <a:cs typeface="Calibri"/>
              </a:rPr>
              <a:t>Gaining </a:t>
            </a:r>
            <a:r>
              <a:rPr sz="2800" b="1" spc="100" dirty="0">
                <a:solidFill>
                  <a:srgbClr val="202429"/>
                </a:solidFill>
                <a:latin typeface="Calibri"/>
                <a:cs typeface="Calibri"/>
              </a:rPr>
              <a:t>benefits</a:t>
            </a:r>
            <a:r>
              <a:rPr sz="2800" b="1" spc="-1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2800" b="1" spc="60" dirty="0">
                <a:solidFill>
                  <a:srgbClr val="202429"/>
                </a:solidFill>
                <a:latin typeface="Calibri"/>
                <a:cs typeface="Calibri"/>
              </a:rPr>
              <a:t>of</a:t>
            </a:r>
            <a:r>
              <a:rPr sz="2800" b="1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sz="2800" b="1" spc="85" dirty="0">
                <a:solidFill>
                  <a:srgbClr val="202429"/>
                </a:solidFill>
                <a:latin typeface="Calibri"/>
                <a:cs typeface="Calibri"/>
              </a:rPr>
              <a:t>density</a:t>
            </a:r>
            <a:r>
              <a:rPr lang="en-GB" sz="2800" b="1" spc="8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spc="85" dirty="0">
                <a:solidFill>
                  <a:srgbClr val="202429"/>
                </a:solidFill>
                <a:latin typeface="Calibri"/>
                <a:cs typeface="Calibri"/>
              </a:rPr>
              <a:t>(public </a:t>
            </a:r>
            <a:r>
              <a:rPr lang="en-GB" sz="2800" dirty="0">
                <a:latin typeface="Calibri"/>
                <a:cs typeface="Calibri"/>
              </a:rPr>
              <a:t>t</a:t>
            </a:r>
            <a:r>
              <a:rPr lang="en-GB" sz="2800" spc="120" dirty="0">
                <a:solidFill>
                  <a:srgbClr val="202429"/>
                </a:solidFill>
                <a:latin typeface="Calibri"/>
                <a:cs typeface="Calibri"/>
              </a:rPr>
              <a:t>ransport needs 60dwellings per hectare MINIMUM /support more amenities / shops viable)</a:t>
            </a:r>
          </a:p>
          <a:p>
            <a:pPr marL="240665" indent="-227965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240665" algn="l"/>
              </a:tabLst>
            </a:pPr>
            <a:r>
              <a:rPr lang="en-GB" sz="2800" b="1" spc="95" dirty="0">
                <a:solidFill>
                  <a:srgbClr val="202429"/>
                </a:solidFill>
                <a:latin typeface="Calibri"/>
                <a:cs typeface="Calibri"/>
              </a:rPr>
              <a:t>Public </a:t>
            </a:r>
            <a:r>
              <a:rPr lang="en-GB" sz="2800" b="1" dirty="0">
                <a:solidFill>
                  <a:srgbClr val="202429"/>
                </a:solidFill>
                <a:latin typeface="Calibri"/>
                <a:cs typeface="Calibri"/>
              </a:rPr>
              <a:t>transport </a:t>
            </a:r>
            <a:r>
              <a:rPr lang="en-GB" sz="2800" dirty="0">
                <a:solidFill>
                  <a:srgbClr val="202429"/>
                </a:solidFill>
                <a:latin typeface="Calibri"/>
                <a:cs typeface="Calibri"/>
              </a:rPr>
              <a:t>works better with less parking</a:t>
            </a:r>
            <a:endParaRPr lang="en-GB" sz="2800" b="1" spc="130" dirty="0">
              <a:solidFill>
                <a:srgbClr val="202429"/>
              </a:solidFill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240665" algn="l"/>
              </a:tabLst>
            </a:pPr>
            <a:r>
              <a:rPr lang="en-GB" sz="2800" b="1" dirty="0">
                <a:latin typeface="Calibri"/>
                <a:cs typeface="Calibri"/>
              </a:rPr>
              <a:t>Improved </a:t>
            </a:r>
            <a:r>
              <a:rPr lang="en-GB" sz="2800" b="1" spc="105" dirty="0">
                <a:latin typeface="Calibri"/>
                <a:cs typeface="Calibri"/>
              </a:rPr>
              <a:t>urban</a:t>
            </a:r>
            <a:r>
              <a:rPr lang="en-GB" sz="2800" b="1" spc="30" dirty="0">
                <a:latin typeface="Calibri"/>
                <a:cs typeface="Calibri"/>
              </a:rPr>
              <a:t> </a:t>
            </a:r>
            <a:r>
              <a:rPr lang="en-GB" sz="2800" b="1" spc="105" dirty="0">
                <a:latin typeface="Calibri"/>
                <a:cs typeface="Calibri"/>
              </a:rPr>
              <a:t>realm</a:t>
            </a:r>
            <a:r>
              <a:rPr lang="en-GB" sz="2800" spc="105" dirty="0">
                <a:latin typeface="Calibri"/>
                <a:cs typeface="Calibri"/>
              </a:rPr>
              <a:t>:</a:t>
            </a:r>
            <a:r>
              <a:rPr lang="en-GB" sz="2800" spc="30" dirty="0">
                <a:latin typeface="Calibri"/>
                <a:cs typeface="Calibri"/>
              </a:rPr>
              <a:t> </a:t>
            </a:r>
            <a:r>
              <a:rPr lang="en-GB" sz="2800" spc="60" dirty="0">
                <a:latin typeface="Calibri"/>
                <a:cs typeface="Calibri"/>
              </a:rPr>
              <a:t>streets,</a:t>
            </a:r>
            <a:r>
              <a:rPr lang="en-GB" sz="2800" spc="20" dirty="0">
                <a:latin typeface="Calibri"/>
                <a:cs typeface="Calibri"/>
              </a:rPr>
              <a:t> </a:t>
            </a:r>
            <a:r>
              <a:rPr lang="en-GB" sz="2800" spc="70" dirty="0">
                <a:latin typeface="Calibri"/>
                <a:cs typeface="Calibri"/>
              </a:rPr>
              <a:t>historic</a:t>
            </a:r>
            <a:r>
              <a:rPr lang="en-GB" sz="2800" dirty="0">
                <a:latin typeface="Calibri"/>
                <a:cs typeface="Calibri"/>
              </a:rPr>
              <a:t> </a:t>
            </a:r>
            <a:r>
              <a:rPr lang="en-GB" sz="2800" spc="65" dirty="0">
                <a:latin typeface="Calibri"/>
                <a:cs typeface="Calibri"/>
              </a:rPr>
              <a:t>settings, </a:t>
            </a:r>
            <a:r>
              <a:rPr lang="en-GB" sz="2800" dirty="0">
                <a:latin typeface="Calibri"/>
                <a:cs typeface="Calibri"/>
              </a:rPr>
              <a:t>town centres</a:t>
            </a:r>
          </a:p>
          <a:p>
            <a:pPr marL="240029" indent="-227329" algn="l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029" algn="l"/>
              </a:tabLst>
            </a:pPr>
            <a:r>
              <a:rPr lang="en-GB" sz="2800" b="1" dirty="0">
                <a:solidFill>
                  <a:srgbClr val="202429"/>
                </a:solidFill>
                <a:latin typeface="Calibri"/>
                <a:cs typeface="Calibri"/>
              </a:rPr>
              <a:t>E</a:t>
            </a:r>
            <a:r>
              <a:rPr lang="en-GB" sz="2800" b="1" spc="170" dirty="0">
                <a:solidFill>
                  <a:srgbClr val="202429"/>
                </a:solidFill>
                <a:latin typeface="Calibri"/>
                <a:cs typeface="Calibri"/>
              </a:rPr>
              <a:t>conomic</a:t>
            </a:r>
            <a:r>
              <a:rPr lang="en-GB" sz="2800" b="1" spc="12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b="1" dirty="0">
                <a:solidFill>
                  <a:srgbClr val="202429"/>
                </a:solidFill>
                <a:latin typeface="Calibri"/>
                <a:cs typeface="Calibri"/>
              </a:rPr>
              <a:t>recovery</a:t>
            </a:r>
            <a:r>
              <a:rPr lang="en-GB" sz="2800" b="1" spc="10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spc="70" dirty="0">
                <a:solidFill>
                  <a:srgbClr val="202429"/>
                </a:solidFill>
                <a:latin typeface="Calibri"/>
                <a:cs typeface="Calibri"/>
              </a:rPr>
              <a:t>(shopping,</a:t>
            </a:r>
            <a:r>
              <a:rPr lang="en-GB" sz="2800" spc="14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dirty="0">
                <a:solidFill>
                  <a:srgbClr val="202429"/>
                </a:solidFill>
                <a:latin typeface="Calibri"/>
                <a:cs typeface="Calibri"/>
              </a:rPr>
              <a:t>visitor</a:t>
            </a:r>
            <a:r>
              <a:rPr lang="en-GB" sz="2800" spc="10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spc="45" dirty="0">
                <a:solidFill>
                  <a:srgbClr val="202429"/>
                </a:solidFill>
                <a:latin typeface="Calibri"/>
                <a:cs typeface="Calibri"/>
              </a:rPr>
              <a:t>attractions</a:t>
            </a:r>
            <a:r>
              <a:rPr lang="en-GB" sz="2800" spc="45">
                <a:solidFill>
                  <a:srgbClr val="202429"/>
                </a:solidFill>
                <a:latin typeface="Calibri"/>
                <a:cs typeface="Calibri"/>
              </a:rPr>
              <a:t>, labour markets)</a:t>
            </a:r>
            <a:endParaRPr lang="en-GB" sz="2800" dirty="0">
              <a:latin typeface="Calibri"/>
              <a:cs typeface="Calibri"/>
            </a:endParaRPr>
          </a:p>
          <a:p>
            <a:pPr marL="240665" indent="-227965" algn="l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0665" algn="l"/>
              </a:tabLst>
            </a:pPr>
            <a:r>
              <a:rPr lang="en-GB" sz="2800" b="1" dirty="0">
                <a:solidFill>
                  <a:srgbClr val="202429"/>
                </a:solidFill>
                <a:latin typeface="Calibri"/>
                <a:cs typeface="Calibri"/>
              </a:rPr>
              <a:t>Equity </a:t>
            </a:r>
            <a:r>
              <a:rPr lang="en-GB" sz="2800" dirty="0">
                <a:solidFill>
                  <a:srgbClr val="202429"/>
                </a:solidFill>
                <a:latin typeface="Calibri"/>
                <a:cs typeface="Calibri"/>
              </a:rPr>
              <a:t>- fair</a:t>
            </a:r>
            <a:r>
              <a:rPr lang="en-GB" sz="2800" b="1" spc="1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spc="15" dirty="0">
                <a:solidFill>
                  <a:srgbClr val="202429"/>
                </a:solidFill>
                <a:latin typeface="Calibri"/>
                <a:cs typeface="Calibri"/>
              </a:rPr>
              <a:t>use of </a:t>
            </a:r>
            <a:r>
              <a:rPr lang="en-GB" sz="2800" spc="110" dirty="0">
                <a:solidFill>
                  <a:srgbClr val="202429"/>
                </a:solidFill>
                <a:latin typeface="Calibri"/>
                <a:cs typeface="Calibri"/>
              </a:rPr>
              <a:t>public</a:t>
            </a:r>
            <a:r>
              <a:rPr lang="en-GB" sz="2800" spc="-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spc="160" dirty="0">
                <a:solidFill>
                  <a:srgbClr val="202429"/>
                </a:solidFill>
                <a:latin typeface="Calibri"/>
                <a:cs typeface="Calibri"/>
              </a:rPr>
              <a:t>space</a:t>
            </a:r>
            <a:r>
              <a:rPr lang="en-GB" sz="2800" spc="3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spc="100" dirty="0">
                <a:solidFill>
                  <a:srgbClr val="202429"/>
                </a:solidFill>
                <a:latin typeface="Calibri"/>
                <a:cs typeface="Calibri"/>
              </a:rPr>
              <a:t>and</a:t>
            </a:r>
            <a:r>
              <a:rPr lang="en-GB" sz="2800" spc="5" dirty="0">
                <a:solidFill>
                  <a:srgbClr val="202429"/>
                </a:solidFill>
                <a:latin typeface="Calibri"/>
                <a:cs typeface="Calibri"/>
              </a:rPr>
              <a:t> ££ </a:t>
            </a:r>
            <a:r>
              <a:rPr lang="en-GB" sz="2800" spc="85" dirty="0">
                <a:solidFill>
                  <a:srgbClr val="202429"/>
                </a:solidFill>
                <a:latin typeface="Calibri"/>
                <a:cs typeface="Calibri"/>
              </a:rPr>
              <a:t>resources</a:t>
            </a:r>
            <a:endParaRPr lang="en-GB" sz="2800" dirty="0">
              <a:latin typeface="Calibri"/>
              <a:cs typeface="Calibri"/>
            </a:endParaRPr>
          </a:p>
          <a:p>
            <a:pPr marL="240029" marR="368935" indent="-227965" algn="l">
              <a:lnSpc>
                <a:spcPts val="302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2800" b="1" dirty="0">
                <a:solidFill>
                  <a:srgbClr val="202429"/>
                </a:solidFill>
                <a:latin typeface="Calibri"/>
                <a:cs typeface="Calibri"/>
              </a:rPr>
              <a:t>Freeing</a:t>
            </a:r>
            <a:r>
              <a:rPr lang="en-GB" sz="2800" b="1" spc="-3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b="1" spc="75" dirty="0">
                <a:solidFill>
                  <a:srgbClr val="202429"/>
                </a:solidFill>
                <a:latin typeface="Calibri"/>
                <a:cs typeface="Calibri"/>
              </a:rPr>
              <a:t>up</a:t>
            </a:r>
            <a:r>
              <a:rPr lang="en-GB" sz="2800" b="1" spc="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b="1" spc="225" dirty="0">
                <a:solidFill>
                  <a:srgbClr val="202429"/>
                </a:solidFill>
                <a:latin typeface="Calibri"/>
                <a:cs typeface="Calibri"/>
              </a:rPr>
              <a:t>space</a:t>
            </a:r>
            <a:r>
              <a:rPr lang="en-GB" sz="2800" b="1" spc="-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dirty="0">
                <a:solidFill>
                  <a:srgbClr val="202429"/>
                </a:solidFill>
                <a:latin typeface="Calibri"/>
                <a:cs typeface="Calibri"/>
              </a:rPr>
              <a:t>for</a:t>
            </a:r>
            <a:r>
              <a:rPr lang="en-GB" sz="2800" spc="-1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spc="55" dirty="0">
                <a:solidFill>
                  <a:srgbClr val="202429"/>
                </a:solidFill>
                <a:latin typeface="Calibri"/>
                <a:cs typeface="Calibri"/>
              </a:rPr>
              <a:t>play</a:t>
            </a:r>
            <a:r>
              <a:rPr lang="en-GB" sz="2800" spc="160" dirty="0">
                <a:solidFill>
                  <a:srgbClr val="202429"/>
                </a:solidFill>
                <a:latin typeface="Calibri"/>
                <a:cs typeface="Calibri"/>
              </a:rPr>
              <a:t>,</a:t>
            </a:r>
            <a:r>
              <a:rPr lang="en-GB" sz="2800" spc="10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spc="60" dirty="0">
                <a:solidFill>
                  <a:srgbClr val="202429"/>
                </a:solidFill>
                <a:latin typeface="Calibri"/>
                <a:cs typeface="Calibri"/>
              </a:rPr>
              <a:t>greenery</a:t>
            </a:r>
            <a:r>
              <a:rPr lang="en-GB" sz="2800" spc="160" dirty="0">
                <a:solidFill>
                  <a:srgbClr val="202429"/>
                </a:solidFill>
                <a:latin typeface="Calibri"/>
                <a:cs typeface="Calibri"/>
              </a:rPr>
              <a:t>, </a:t>
            </a:r>
            <a:r>
              <a:rPr lang="en-GB" sz="2800" spc="135" dirty="0">
                <a:solidFill>
                  <a:srgbClr val="202429"/>
                </a:solidFill>
                <a:latin typeface="Calibri"/>
                <a:cs typeface="Calibri"/>
              </a:rPr>
              <a:t>bus</a:t>
            </a:r>
            <a:r>
              <a:rPr lang="en-GB" sz="2800" spc="-40" dirty="0">
                <a:solidFill>
                  <a:srgbClr val="202429"/>
                </a:solidFill>
                <a:latin typeface="Calibri"/>
                <a:cs typeface="Calibri"/>
              </a:rPr>
              <a:t> &amp; </a:t>
            </a:r>
            <a:r>
              <a:rPr lang="en-GB" sz="2800" spc="130" dirty="0">
                <a:solidFill>
                  <a:srgbClr val="202429"/>
                </a:solidFill>
                <a:latin typeface="Calibri"/>
                <a:cs typeface="Calibri"/>
              </a:rPr>
              <a:t>cycle</a:t>
            </a:r>
            <a:r>
              <a:rPr lang="en-GB" sz="2800" spc="75" dirty="0">
                <a:solidFill>
                  <a:srgbClr val="202429"/>
                </a:solidFill>
                <a:latin typeface="Calibri"/>
                <a:cs typeface="Calibri"/>
              </a:rPr>
              <a:t>,</a:t>
            </a:r>
            <a:r>
              <a:rPr lang="en-GB" sz="2800" spc="-2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spc="105" dirty="0">
                <a:solidFill>
                  <a:srgbClr val="202429"/>
                </a:solidFill>
                <a:latin typeface="Calibri"/>
                <a:cs typeface="Calibri"/>
              </a:rPr>
              <a:t>clear</a:t>
            </a:r>
            <a:r>
              <a:rPr lang="en-GB" sz="2800" spc="-45" dirty="0">
                <a:solidFill>
                  <a:srgbClr val="202429"/>
                </a:solidFill>
                <a:latin typeface="Calibri"/>
                <a:cs typeface="Calibri"/>
              </a:rPr>
              <a:t> </a:t>
            </a:r>
            <a:r>
              <a:rPr lang="en-GB" sz="2800" spc="75" dirty="0">
                <a:solidFill>
                  <a:srgbClr val="202429"/>
                </a:solidFill>
                <a:latin typeface="Calibri"/>
                <a:cs typeface="Calibri"/>
              </a:rPr>
              <a:t>pavements</a:t>
            </a:r>
            <a:endParaRPr lang="en-GB" sz="2800" dirty="0">
              <a:latin typeface="Calibri"/>
              <a:cs typeface="Calibri"/>
            </a:endParaRPr>
          </a:p>
          <a:p>
            <a:pPr marL="240029" marR="508000" indent="-227965" algn="l">
              <a:lnSpc>
                <a:spcPts val="302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2800" dirty="0">
                <a:latin typeface="Calibri"/>
                <a:cs typeface="Calibri"/>
              </a:rPr>
              <a:t>Delivering</a:t>
            </a:r>
            <a:r>
              <a:rPr lang="en-GB" sz="2800" spc="25" dirty="0">
                <a:latin typeface="Calibri"/>
                <a:cs typeface="Calibri"/>
              </a:rPr>
              <a:t> </a:t>
            </a:r>
            <a:r>
              <a:rPr lang="en-GB" sz="2800" b="1" spc="120" dirty="0">
                <a:latin typeface="Calibri"/>
                <a:cs typeface="Calibri"/>
              </a:rPr>
              <a:t>housing</a:t>
            </a:r>
            <a:r>
              <a:rPr lang="en-GB" sz="2800" b="1" spc="80" dirty="0">
                <a:latin typeface="Calibri"/>
                <a:cs typeface="Calibri"/>
              </a:rPr>
              <a:t> in a good location, </a:t>
            </a:r>
            <a:r>
              <a:rPr lang="en-GB" sz="2800" spc="80" dirty="0">
                <a:latin typeface="Calibri"/>
                <a:cs typeface="Calibri"/>
              </a:rPr>
              <a:t>including </a:t>
            </a:r>
            <a:r>
              <a:rPr lang="en-GB" sz="2800" b="1" spc="80" dirty="0">
                <a:latin typeface="Calibri"/>
                <a:cs typeface="Calibri"/>
              </a:rPr>
              <a:t>affordable</a:t>
            </a:r>
            <a:endParaRPr lang="en-GB" sz="2800" b="1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240665" algn="l"/>
              </a:tabLst>
            </a:pPr>
            <a:endParaRPr sz="2800" dirty="0">
              <a:latin typeface="Calibri"/>
              <a:cs typeface="Calibri"/>
            </a:endParaRPr>
          </a:p>
        </p:txBody>
      </p:sp>
      <p:pic>
        <p:nvPicPr>
          <p:cNvPr id="4" name="object 9" descr="A black and green text  AI-generated content may be incorrect.">
            <a:extLst>
              <a:ext uri="{FF2B5EF4-FFF2-40B4-BE49-F238E27FC236}">
                <a16:creationId xmlns:a16="http://schemas.microsoft.com/office/drawing/2014/main" id="{B9C1FC92-DBD6-3394-1BCA-FF325A0D750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22976" y="360674"/>
            <a:ext cx="2506608" cy="5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56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9E39E-4F14-B520-E6B2-60898CCEF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D4FE9-8068-7C77-48F2-4767BAA30E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6600"/>
                </a:solidFill>
              </a:rPr>
              <a:t>4. PARKING POLICY FOR LOCAL PLANS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4D7D0-1032-D921-7E55-E3662935C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82452"/>
          </a:xfrm>
        </p:spPr>
        <p:txBody>
          <a:bodyPr>
            <a:normAutofit lnSpcReduction="10000"/>
          </a:bodyPr>
          <a:lstStyle/>
          <a:p>
            <a:pPr algn="l"/>
            <a:r>
              <a:rPr lang="en-GB" dirty="0"/>
              <a:t>These policies were developed in consultation with the Better Planning Coalition, Transport for New Homes, and others. They were published as part of a project which ran 2025 – 2026.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The report </a:t>
            </a:r>
            <a:r>
              <a:rPr lang="en-GB" i="1" dirty="0">
                <a:hlinkClick r:id="rId2"/>
              </a:rPr>
              <a:t>Urban sprawl in England ‘forgotten disaster of last 50 years’</a:t>
            </a:r>
            <a:r>
              <a:rPr lang="en-GB" i="1" dirty="0"/>
              <a:t> </a:t>
            </a:r>
            <a:r>
              <a:rPr lang="en-GB" dirty="0"/>
              <a:t>has more detail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Also, lots of useful evidence here </a:t>
            </a:r>
            <a:r>
              <a:rPr lang="en-GB" dirty="0">
                <a:hlinkClick r:id="rId3"/>
              </a:rPr>
              <a:t>Local Plans &amp; Local Transport Plans: delivering better transport</a:t>
            </a:r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776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95045" y="582940"/>
            <a:ext cx="1020191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b="0" spc="-30" dirty="0">
                <a:solidFill>
                  <a:srgbClr val="000000"/>
                </a:solidFill>
                <a:latin typeface="Calibri"/>
                <a:cs typeface="Calibri"/>
              </a:rPr>
              <a:t>Ubiquitious</a:t>
            </a:r>
            <a:r>
              <a:rPr sz="3600" b="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85" dirty="0">
                <a:solidFill>
                  <a:srgbClr val="000000"/>
                </a:solidFill>
                <a:latin typeface="Calibri"/>
                <a:cs typeface="Calibri"/>
              </a:rPr>
              <a:t>pattern</a:t>
            </a:r>
            <a:r>
              <a:rPr sz="3600" b="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80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sz="3600" b="0" spc="-1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40" dirty="0">
                <a:solidFill>
                  <a:srgbClr val="000000"/>
                </a:solidFill>
                <a:latin typeface="Calibri"/>
                <a:cs typeface="Calibri"/>
              </a:rPr>
              <a:t>development</a:t>
            </a:r>
            <a:r>
              <a:rPr sz="3600" b="0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85" dirty="0">
                <a:solidFill>
                  <a:srgbClr val="000000"/>
                </a:solidFill>
                <a:latin typeface="Calibri"/>
                <a:cs typeface="Calibri"/>
              </a:rPr>
              <a:t>=</a:t>
            </a:r>
            <a:r>
              <a:rPr sz="3600" b="0" spc="-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120" dirty="0">
                <a:solidFill>
                  <a:srgbClr val="000000"/>
                </a:solidFill>
                <a:latin typeface="Calibri"/>
                <a:cs typeface="Calibri"/>
              </a:rPr>
              <a:t>loss</a:t>
            </a:r>
            <a:r>
              <a:rPr sz="3600" b="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80" dirty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sz="3600" b="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000000"/>
                </a:solidFill>
                <a:latin typeface="Calibri"/>
                <a:cs typeface="Calibri"/>
              </a:rPr>
              <a:t>productive </a:t>
            </a:r>
            <a:r>
              <a:rPr sz="3600" b="0" dirty="0">
                <a:solidFill>
                  <a:srgbClr val="000000"/>
                </a:solidFill>
                <a:latin typeface="Calibri"/>
                <a:cs typeface="Calibri"/>
              </a:rPr>
              <a:t>land</a:t>
            </a:r>
            <a:r>
              <a:rPr sz="3600" b="0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120" dirty="0">
                <a:solidFill>
                  <a:srgbClr val="000000"/>
                </a:solidFill>
                <a:latin typeface="Calibri"/>
                <a:cs typeface="Calibri"/>
              </a:rPr>
              <a:t>for</a:t>
            </a:r>
            <a:r>
              <a:rPr sz="3600" b="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60" dirty="0">
                <a:solidFill>
                  <a:srgbClr val="000000"/>
                </a:solidFill>
                <a:latin typeface="Calibri"/>
                <a:cs typeface="Calibri"/>
              </a:rPr>
              <a:t>low–</a:t>
            </a:r>
            <a:r>
              <a:rPr sz="3600" b="0" spc="-55" dirty="0">
                <a:solidFill>
                  <a:srgbClr val="000000"/>
                </a:solidFill>
                <a:latin typeface="Calibri"/>
                <a:cs typeface="Calibri"/>
              </a:rPr>
              <a:t>density,</a:t>
            </a:r>
            <a:r>
              <a:rPr sz="3600" b="0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"/>
                <a:cs typeface="Calibri"/>
              </a:rPr>
              <a:t>car-</a:t>
            </a:r>
            <a:r>
              <a:rPr sz="3600" b="0" spc="-55" dirty="0">
                <a:solidFill>
                  <a:srgbClr val="000000"/>
                </a:solidFill>
                <a:latin typeface="Calibri"/>
                <a:cs typeface="Calibri"/>
              </a:rPr>
              <a:t>dependent</a:t>
            </a:r>
            <a:r>
              <a:rPr sz="3600" b="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10" dirty="0">
                <a:solidFill>
                  <a:srgbClr val="000000"/>
                </a:solidFill>
                <a:latin typeface="Calibri"/>
                <a:cs typeface="Calibri"/>
              </a:rPr>
              <a:t>development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3" name="object 3" descr="A screenshot of a computer  Description automatically generated"/>
          <p:cNvPicPr/>
          <p:nvPr/>
        </p:nvPicPr>
        <p:blipFill>
          <a:blip r:embed="rId2" cstate="print"/>
          <a:srcRect l="9519" t="1925" r="36037"/>
          <a:stretch>
            <a:fillRect/>
          </a:stretch>
        </p:blipFill>
        <p:spPr>
          <a:xfrm>
            <a:off x="171777" y="1814052"/>
            <a:ext cx="5911595" cy="4705924"/>
          </a:xfrm>
          <a:prstGeom prst="rect">
            <a:avLst/>
          </a:prstGeom>
        </p:spPr>
      </p:pic>
      <p:pic>
        <p:nvPicPr>
          <p:cNvPr id="4" name="object 9" descr="A black and green text  AI-generated content may be incorrect.">
            <a:extLst>
              <a:ext uri="{FF2B5EF4-FFF2-40B4-BE49-F238E27FC236}">
                <a16:creationId xmlns:a16="http://schemas.microsoft.com/office/drawing/2014/main" id="{1D093F83-E9E7-E04C-207A-93470C4A14B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72600" y="-4916"/>
            <a:ext cx="2506608" cy="5878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DD0BD5A-243E-948D-B5AA-9D8C59770F94}"/>
                  </a:ext>
                </a:extLst>
              </p14:cNvPr>
              <p14:cNvContentPartPr/>
              <p14:nvPr/>
            </p14:nvContentPartPr>
            <p14:xfrm>
              <a:off x="1011135" y="657588"/>
              <a:ext cx="2116440" cy="375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DD0BD5A-243E-948D-B5AA-9D8C59770F9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7495" y="549948"/>
                <a:ext cx="2224080" cy="590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3FDCB65-3E9A-0D7D-8810-06664A9F78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663" t="24009" r="39132" b="17769"/>
          <a:stretch>
            <a:fillRect/>
          </a:stretch>
        </p:blipFill>
        <p:spPr>
          <a:xfrm>
            <a:off x="6204205" y="1821426"/>
            <a:ext cx="5911595" cy="46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79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57818" y="-76200"/>
            <a:ext cx="9973945" cy="1439624"/>
          </a:xfrm>
          <a:prstGeom prst="rect">
            <a:avLst/>
          </a:prstGeom>
        </p:spPr>
        <p:txBody>
          <a:bodyPr vert="horz" wrap="square" lIns="0" tIns="38938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1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sz="3200" b="0" spc="-100" dirty="0">
                <a:solidFill>
                  <a:srgbClr val="000000"/>
                </a:solidFill>
              </a:rPr>
              <a:t>But we</a:t>
            </a:r>
            <a:r>
              <a:rPr sz="3200" b="0" spc="-1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0" spc="60" dirty="0">
                <a:solidFill>
                  <a:srgbClr val="000000"/>
                </a:solidFill>
                <a:latin typeface="Calibri"/>
                <a:cs typeface="Calibri"/>
              </a:rPr>
              <a:t>lock-</a:t>
            </a:r>
            <a:r>
              <a:rPr sz="3200" b="0" spc="-50" dirty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sz="3200" b="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3200" b="0" spc="-1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0" spc="-50" dirty="0">
                <a:solidFill>
                  <a:srgbClr val="000000"/>
                </a:solidFill>
                <a:latin typeface="Calibri"/>
                <a:cs typeface="Calibri"/>
              </a:rPr>
              <a:t>high-</a:t>
            </a:r>
            <a:r>
              <a:rPr sz="3200" b="0" dirty="0">
                <a:solidFill>
                  <a:srgbClr val="000000"/>
                </a:solidFill>
                <a:latin typeface="Calibri"/>
                <a:cs typeface="Calibri"/>
              </a:rPr>
              <a:t>carbon,</a:t>
            </a:r>
            <a:r>
              <a:rPr sz="3200" b="0" spc="-1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0" dirty="0">
                <a:solidFill>
                  <a:srgbClr val="000000"/>
                </a:solidFill>
                <a:latin typeface="Calibri"/>
                <a:cs typeface="Calibri"/>
              </a:rPr>
              <a:t>car-</a:t>
            </a:r>
            <a:r>
              <a:rPr sz="3200" b="0" spc="-50" dirty="0">
                <a:solidFill>
                  <a:srgbClr val="000000"/>
                </a:solidFill>
                <a:latin typeface="Calibri"/>
                <a:cs typeface="Calibri"/>
              </a:rPr>
              <a:t>dependent</a:t>
            </a:r>
            <a:r>
              <a:rPr sz="3200" b="0" spc="-1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0" spc="-30" dirty="0">
                <a:solidFill>
                  <a:srgbClr val="000000"/>
                </a:solidFill>
                <a:latin typeface="Calibri"/>
                <a:cs typeface="Calibri"/>
              </a:rPr>
              <a:t>future</a:t>
            </a:r>
            <a:r>
              <a:rPr lang="en-GB" sz="3200" b="0" spc="-30" dirty="0">
                <a:solidFill>
                  <a:srgbClr val="000000"/>
                </a:solidFill>
              </a:rPr>
              <a:t> </a:t>
            </a:r>
            <a:br>
              <a:rPr lang="en-GB" sz="3600" b="0" spc="-30" dirty="0">
                <a:solidFill>
                  <a:srgbClr val="000000"/>
                </a:solidFill>
              </a:rPr>
            </a:br>
            <a:endParaRPr sz="360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9" y="1100820"/>
            <a:ext cx="12191999" cy="4420489"/>
          </a:xfrm>
          <a:prstGeom prst="rect">
            <a:avLst/>
          </a:prstGeom>
        </p:spPr>
      </p:pic>
      <p:pic>
        <p:nvPicPr>
          <p:cNvPr id="4" name="object 9" descr="A black and green text  AI-generated content may be incorrect.">
            <a:extLst>
              <a:ext uri="{FF2B5EF4-FFF2-40B4-BE49-F238E27FC236}">
                <a16:creationId xmlns:a16="http://schemas.microsoft.com/office/drawing/2014/main" id="{2FFC0F02-CCEA-65C3-1F70-1B556F497B2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0200" y="152400"/>
            <a:ext cx="2506608" cy="587856"/>
          </a:xfrm>
          <a:prstGeom prst="rect">
            <a:avLst/>
          </a:prstGeom>
        </p:spPr>
      </p:pic>
      <p:sp>
        <p:nvSpPr>
          <p:cNvPr id="5" name="object 2" descr="$PPTXTitle">
            <a:extLst>
              <a:ext uri="{FF2B5EF4-FFF2-40B4-BE49-F238E27FC236}">
                <a16:creationId xmlns:a16="http://schemas.microsoft.com/office/drawing/2014/main" id="{5E2AB2B7-6343-5151-87CE-4C957D1D55BD}"/>
              </a:ext>
            </a:extLst>
          </p:cNvPr>
          <p:cNvSpPr txBox="1">
            <a:spLocks/>
          </p:cNvSpPr>
          <p:nvPr/>
        </p:nvSpPr>
        <p:spPr>
          <a:xfrm>
            <a:off x="472520" y="5327531"/>
            <a:ext cx="11033680" cy="1378069"/>
          </a:xfrm>
          <a:prstGeom prst="rect">
            <a:avLst/>
          </a:prstGeom>
        </p:spPr>
        <p:txBody>
          <a:bodyPr vert="horz" wrap="square" lIns="0" tIns="389381" rIns="0" bIns="0" rtlCol="0">
            <a:spAutoFit/>
          </a:bodyPr>
          <a:lstStyle>
            <a:lvl1pPr>
              <a:defRPr sz="4400" b="1" i="0">
                <a:solidFill>
                  <a:srgbClr val="008080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3200" b="0" spc="-30" dirty="0">
                <a:solidFill>
                  <a:srgbClr val="000000"/>
                </a:solidFill>
              </a:rPr>
              <a:t>‘Parking standards’ or ‘parking ratio’ e.g. </a:t>
            </a:r>
            <a:r>
              <a:rPr lang="en-GB" sz="3200" b="0" spc="-30" dirty="0">
                <a:solidFill>
                  <a:srgbClr val="000000"/>
                </a:solidFill>
                <a:highlight>
                  <a:srgbClr val="FFFF00"/>
                </a:highlight>
              </a:rPr>
              <a:t>@ </a:t>
            </a:r>
            <a:r>
              <a:rPr lang="en-GB" sz="3200" b="0" i="1" spc="-30" dirty="0">
                <a:solidFill>
                  <a:srgbClr val="000000"/>
                </a:solidFill>
                <a:highlight>
                  <a:srgbClr val="FFFF00"/>
                </a:highlight>
              </a:rPr>
              <a:t>2:1 parking spaces </a:t>
            </a:r>
            <a:r>
              <a:rPr lang="en-GB" sz="3200" b="0" spc="-30" dirty="0">
                <a:solidFill>
                  <a:srgbClr val="000000"/>
                </a:solidFill>
              </a:rPr>
              <a:t>is normal, assumption that cars will be needed and used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819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9973945" cy="947181"/>
          </a:xfrm>
          <a:prstGeom prst="rect">
            <a:avLst/>
          </a:prstGeom>
        </p:spPr>
        <p:txBody>
          <a:bodyPr vert="horz" wrap="square" lIns="0" tIns="38938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000000"/>
                </a:solidFill>
                <a:latin typeface="Calibri"/>
                <a:cs typeface="Calibri"/>
              </a:rPr>
              <a:t>Chelmsford:</a:t>
            </a:r>
            <a:r>
              <a:rPr sz="3600" b="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"/>
                <a:cs typeface="Calibri"/>
              </a:rPr>
              <a:t>should</a:t>
            </a:r>
            <a:r>
              <a:rPr sz="3600" b="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"/>
                <a:cs typeface="Calibri"/>
              </a:rPr>
              <a:t>be</a:t>
            </a:r>
            <a:r>
              <a:rPr sz="3600" b="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"/>
                <a:cs typeface="Calibri"/>
              </a:rPr>
              <a:t>easy</a:t>
            </a:r>
            <a:r>
              <a:rPr sz="3600" b="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95" dirty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sz="3600" b="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dirty="0">
                <a:solidFill>
                  <a:srgbClr val="000000"/>
                </a:solidFill>
                <a:latin typeface="Calibri"/>
                <a:cs typeface="Calibri"/>
              </a:rPr>
              <a:t>walk</a:t>
            </a:r>
            <a:r>
              <a:rPr sz="3600" b="0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175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sz="3600" b="0" spc="-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80" dirty="0">
                <a:solidFill>
                  <a:srgbClr val="000000"/>
                </a:solidFill>
                <a:latin typeface="Calibri"/>
                <a:cs typeface="Calibri"/>
              </a:rPr>
              <a:t>cycle</a:t>
            </a:r>
            <a:r>
              <a:rPr sz="3600" b="0" spc="-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175" dirty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sz="3600" b="0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0" spc="-25" dirty="0">
                <a:solidFill>
                  <a:srgbClr val="000000"/>
                </a:solidFill>
                <a:latin typeface="Calibri"/>
                <a:cs typeface="Calibri"/>
              </a:rPr>
              <a:t>bus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3" name="object 3" descr="A screenshot of a computer  Description automatically generated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690674"/>
            <a:ext cx="11373104" cy="4940173"/>
          </a:xfrm>
          <a:prstGeom prst="rect">
            <a:avLst/>
          </a:prstGeom>
        </p:spPr>
      </p:pic>
      <p:pic>
        <p:nvPicPr>
          <p:cNvPr id="4" name="object 9" descr="A black and green text  AI-generated content may be incorrect.">
            <a:extLst>
              <a:ext uri="{FF2B5EF4-FFF2-40B4-BE49-F238E27FC236}">
                <a16:creationId xmlns:a16="http://schemas.microsoft.com/office/drawing/2014/main" id="{EFF287E7-2695-5C7E-4FDB-A4CF31E145E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20200" y="152400"/>
            <a:ext cx="2506608" cy="5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74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508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Chelmsford</a:t>
            </a:r>
            <a:r>
              <a:rPr b="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000000"/>
                </a:solidFill>
                <a:latin typeface="Calibri"/>
                <a:cs typeface="Calibri"/>
              </a:rPr>
              <a:t>car</a:t>
            </a:r>
            <a:r>
              <a:rPr b="0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spc="-10" dirty="0">
                <a:solidFill>
                  <a:srgbClr val="000000"/>
                </a:solidFill>
                <a:latin typeface="Calibri"/>
                <a:cs typeface="Calibri"/>
              </a:rPr>
              <a:t>parks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4006" y="1806117"/>
            <a:ext cx="5151120" cy="45269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2297" y="2401570"/>
            <a:ext cx="4250436" cy="3336035"/>
          </a:xfrm>
          <a:prstGeom prst="rect">
            <a:avLst/>
          </a:prstGeom>
        </p:spPr>
      </p:pic>
      <p:pic>
        <p:nvPicPr>
          <p:cNvPr id="5" name="object 5" descr="A black and green text  AI-generated content may be incorrect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19574" y="439455"/>
            <a:ext cx="2825067" cy="66253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175628" y="1874011"/>
            <a:ext cx="30886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Identified</a:t>
            </a:r>
            <a:r>
              <a:rPr sz="1800" spc="11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5"/>
              </a:rPr>
              <a:t>Parkulator</a:t>
            </a:r>
            <a:r>
              <a:rPr sz="1800" u="sng" spc="10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800" u="sng" spc="-2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5"/>
              </a:rPr>
              <a:t>tool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32421" y="5887313"/>
            <a:ext cx="40214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latin typeface="Calibri"/>
                <a:cs typeface="Calibri"/>
              </a:rPr>
              <a:t>NOTE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10" dirty="0">
                <a:latin typeface="Calibri"/>
                <a:cs typeface="Calibri"/>
              </a:rPr>
              <a:t>: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50" dirty="0">
                <a:latin typeface="Calibri"/>
                <a:cs typeface="Calibri"/>
              </a:rPr>
              <a:t>‘London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10" dirty="0">
                <a:latin typeface="Calibri"/>
                <a:cs typeface="Calibri"/>
              </a:rPr>
              <a:t>density’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90" dirty="0">
                <a:latin typeface="Calibri"/>
                <a:cs typeface="Calibri"/>
              </a:rPr>
              <a:t>is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95" dirty="0">
                <a:latin typeface="Calibri"/>
                <a:cs typeface="Calibri"/>
              </a:rPr>
              <a:t>assumed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here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to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100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45" dirty="0">
                <a:latin typeface="Calibri"/>
                <a:cs typeface="Calibri"/>
              </a:rPr>
              <a:t>dwellings</a:t>
            </a:r>
            <a:r>
              <a:rPr sz="1800" dirty="0">
                <a:latin typeface="Calibri"/>
                <a:cs typeface="Calibri"/>
              </a:rPr>
              <a:t> per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hectare.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26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A926A57-7738-5DAC-9F5B-E671F1C64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6939" y="303402"/>
            <a:ext cx="9973945" cy="67710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Oldham</a:t>
            </a:r>
            <a:endParaRPr lang="en-GB" altLang="en-US" dirty="0"/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680325A0-69F5-4AAF-40A3-2D9C65ED7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6" t="20512" r="41071" b="62051"/>
          <a:stretch>
            <a:fillRect/>
          </a:stretch>
        </p:blipFill>
        <p:spPr bwMode="auto">
          <a:xfrm>
            <a:off x="7367588" y="2843213"/>
            <a:ext cx="38068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>
            <a:extLst>
              <a:ext uri="{FF2B5EF4-FFF2-40B4-BE49-F238E27FC236}">
                <a16:creationId xmlns:a16="http://schemas.microsoft.com/office/drawing/2014/main" id="{0A6A1885-4A69-2253-E0A7-37E3AE970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8" t="29889" r="33653" b="20587"/>
          <a:stretch>
            <a:fillRect/>
          </a:stretch>
        </p:blipFill>
        <p:spPr bwMode="auto">
          <a:xfrm>
            <a:off x="533400" y="1476375"/>
            <a:ext cx="58166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009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DE89A-979E-58D7-9394-1E66EFC34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>
            <a:extLst>
              <a:ext uri="{FF2B5EF4-FFF2-40B4-BE49-F238E27FC236}">
                <a16:creationId xmlns:a16="http://schemas.microsoft.com/office/drawing/2014/main" id="{26DCA24C-9AC6-426B-53B6-E38F81AACE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590" y="1025125"/>
            <a:ext cx="11018820" cy="21666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l">
              <a:lnSpc>
                <a:spcPts val="5830"/>
              </a:lnSpc>
              <a:spcBef>
                <a:spcPts val="415"/>
              </a:spcBef>
            </a:pPr>
            <a:r>
              <a:rPr lang="en-GB" sz="5400" dirty="0"/>
              <a:t>Create ‘low-car’ housing</a:t>
            </a:r>
            <a:br>
              <a:rPr lang="en-GB" sz="5400" dirty="0"/>
            </a:br>
            <a:r>
              <a:rPr lang="en-GB" sz="3200" b="0" dirty="0"/>
              <a:t>The Assembly, car-free development Hounslow Outer London. </a:t>
            </a:r>
            <a:br>
              <a:rPr lang="en-GB" sz="3200" b="0" dirty="0"/>
            </a:br>
            <a:r>
              <a:rPr lang="en-GB" sz="3200" b="0" dirty="0"/>
              <a:t>No or very little parking provided (car club / Blue Badge provided) </a:t>
            </a:r>
            <a:endParaRPr sz="5400" b="0" dirty="0"/>
          </a:p>
        </p:txBody>
      </p:sp>
      <p:pic>
        <p:nvPicPr>
          <p:cNvPr id="4" name="object 4" descr="A black and green text  AI-generated content may be incorrect.">
            <a:extLst>
              <a:ext uri="{FF2B5EF4-FFF2-40B4-BE49-F238E27FC236}">
                <a16:creationId xmlns:a16="http://schemas.microsoft.com/office/drawing/2014/main" id="{E89385ED-EC19-C940-8E1F-069497DE745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9574" y="439455"/>
            <a:ext cx="2825067" cy="662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769D2-6643-7E2F-1457-6DA6C76269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25" t="28992" r="1" b="26667"/>
          <a:stretch>
            <a:fillRect/>
          </a:stretch>
        </p:blipFill>
        <p:spPr>
          <a:xfrm>
            <a:off x="-76200" y="3817086"/>
            <a:ext cx="12268200" cy="304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64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36064" y="603250"/>
            <a:ext cx="8120380" cy="4567555"/>
            <a:chOff x="2036064" y="603250"/>
            <a:chExt cx="8120380" cy="4567555"/>
          </a:xfrm>
        </p:grpSpPr>
        <p:pic>
          <p:nvPicPr>
            <p:cNvPr id="3" name="object 3" descr="Image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36064" y="603250"/>
              <a:ext cx="8119872" cy="45674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32371" y="767461"/>
              <a:ext cx="2909824" cy="205955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80379" y="710311"/>
              <a:ext cx="4418965" cy="3127375"/>
            </a:xfrm>
            <a:custGeom>
              <a:avLst/>
              <a:gdLst/>
              <a:ahLst/>
              <a:cxnLst/>
              <a:rect l="l" t="t" r="r" b="b"/>
              <a:pathLst>
                <a:path w="4418965" h="3127375">
                  <a:moveTo>
                    <a:pt x="1394841" y="2173858"/>
                  </a:moveTo>
                  <a:lnTo>
                    <a:pt x="4418965" y="2173858"/>
                  </a:lnTo>
                  <a:lnTo>
                    <a:pt x="4418965" y="0"/>
                  </a:lnTo>
                  <a:lnTo>
                    <a:pt x="1394841" y="0"/>
                  </a:lnTo>
                  <a:lnTo>
                    <a:pt x="1394841" y="2173858"/>
                  </a:lnTo>
                  <a:close/>
                </a:path>
                <a:path w="4418965" h="3127375">
                  <a:moveTo>
                    <a:pt x="1437386" y="2140076"/>
                  </a:moveTo>
                  <a:lnTo>
                    <a:pt x="0" y="3127120"/>
                  </a:lnTo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50795" y="5403596"/>
            <a:ext cx="7326630" cy="9931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25"/>
              </a:spcBef>
            </a:pPr>
            <a:r>
              <a:rPr sz="1450" dirty="0">
                <a:latin typeface="Arial"/>
                <a:cs typeface="Arial"/>
              </a:rPr>
              <a:t>Site</a:t>
            </a:r>
            <a:r>
              <a:rPr sz="1450" spc="3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currently</a:t>
            </a:r>
            <a:r>
              <a:rPr sz="1450" spc="3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in</a:t>
            </a:r>
            <a:r>
              <a:rPr sz="1450" spc="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use</a:t>
            </a:r>
            <a:r>
              <a:rPr sz="1450" spc="3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as</a:t>
            </a:r>
            <a:r>
              <a:rPr sz="1450" spc="2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a</a:t>
            </a:r>
            <a:r>
              <a:rPr sz="1450" spc="1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1.4</a:t>
            </a:r>
            <a:r>
              <a:rPr sz="1450" spc="4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hectare,</a:t>
            </a:r>
            <a:r>
              <a:rPr sz="1450" spc="4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~</a:t>
            </a:r>
            <a:r>
              <a:rPr sz="1450" spc="2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500</a:t>
            </a:r>
            <a:r>
              <a:rPr sz="1450" spc="4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space</a:t>
            </a:r>
            <a:r>
              <a:rPr sz="1450" spc="25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car</a:t>
            </a:r>
            <a:r>
              <a:rPr sz="1450" spc="15" dirty="0">
                <a:latin typeface="Arial"/>
                <a:cs typeface="Arial"/>
              </a:rPr>
              <a:t> </a:t>
            </a:r>
            <a:r>
              <a:rPr sz="1450" spc="-20" dirty="0">
                <a:latin typeface="Arial"/>
                <a:cs typeface="Arial"/>
              </a:rPr>
              <a:t>park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car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park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is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situated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within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Cheltenham’s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Central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Conservation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Area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Old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Town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Character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Area,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borders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100" dirty="0">
                <a:latin typeface="Arial"/>
                <a:cs typeface="Arial"/>
              </a:rPr>
              <a:t>several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listed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buildings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-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such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Grade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II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Listed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Margaret’s</a:t>
            </a:r>
            <a:r>
              <a:rPr sz="1100" spc="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Terrace</a:t>
            </a:r>
            <a:r>
              <a:rPr sz="1100" spc="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(pictured</a:t>
            </a:r>
            <a:r>
              <a:rPr sz="1100" spc="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above).</a:t>
            </a:r>
            <a:endParaRPr sz="11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355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38200" y="533400"/>
            <a:ext cx="9973945" cy="1300480"/>
          </a:xfrm>
          <a:prstGeom prst="rect">
            <a:avLst/>
          </a:prstGeom>
        </p:spPr>
        <p:txBody>
          <a:bodyPr vert="horz" wrap="square" lIns="0" tIns="31508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200" dirty="0"/>
              <a:t>Car</a:t>
            </a:r>
            <a:r>
              <a:rPr spc="-125" dirty="0"/>
              <a:t> </a:t>
            </a:r>
            <a:r>
              <a:rPr spc="50" dirty="0"/>
              <a:t>parks:</a:t>
            </a:r>
            <a:r>
              <a:rPr spc="-130" dirty="0"/>
              <a:t> </a:t>
            </a:r>
            <a:r>
              <a:rPr dirty="0"/>
              <a:t>a</a:t>
            </a:r>
            <a:r>
              <a:rPr spc="-120" dirty="0"/>
              <a:t> </a:t>
            </a:r>
            <a:r>
              <a:rPr spc="140" dirty="0"/>
              <a:t>missed</a:t>
            </a:r>
            <a:r>
              <a:rPr spc="-145" dirty="0"/>
              <a:t> </a:t>
            </a:r>
            <a:r>
              <a:rPr spc="-10" dirty="0"/>
              <a:t>opportunity?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18548"/>
            <a:ext cx="10159365" cy="369588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420"/>
              </a:spcBef>
              <a:buFont typeface="Arial"/>
              <a:buChar char="•"/>
              <a:tabLst>
                <a:tab pos="240665" algn="l"/>
              </a:tabLst>
            </a:pPr>
            <a:r>
              <a:rPr sz="2800" dirty="0">
                <a:latin typeface="Calibri"/>
                <a:cs typeface="Calibri"/>
              </a:rPr>
              <a:t>Knight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Frank’s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2020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65" dirty="0">
                <a:latin typeface="Calibri"/>
                <a:cs typeface="Calibri"/>
              </a:rPr>
              <a:t>study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identified</a:t>
            </a:r>
            <a:r>
              <a:rPr lang="en-GB" sz="2800" dirty="0">
                <a:latin typeface="Calibri"/>
                <a:cs typeface="Calibri"/>
              </a:rPr>
              <a:t> </a:t>
            </a:r>
            <a:r>
              <a:rPr sz="2800" spc="55" dirty="0">
                <a:latin typeface="Calibri"/>
                <a:cs typeface="Calibri"/>
              </a:rPr>
              <a:t>103,000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100" dirty="0">
                <a:latin typeface="Calibri"/>
                <a:cs typeface="Calibri"/>
              </a:rPr>
              <a:t>public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100" dirty="0">
                <a:latin typeface="Calibri"/>
                <a:cs typeface="Calibri"/>
              </a:rPr>
              <a:t>and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private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95" dirty="0">
                <a:latin typeface="Calibri"/>
                <a:cs typeface="Calibri"/>
              </a:rPr>
              <a:t>surface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110" dirty="0">
                <a:latin typeface="Calibri"/>
                <a:cs typeface="Calibri"/>
              </a:rPr>
              <a:t>car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90" dirty="0">
                <a:latin typeface="Calibri"/>
                <a:cs typeface="Calibri"/>
              </a:rPr>
              <a:t>parks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150" dirty="0">
                <a:latin typeface="Calibri"/>
                <a:cs typeface="Calibri"/>
              </a:rPr>
              <a:t>across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country</a:t>
            </a:r>
            <a:endParaRPr sz="28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240665" algn="l"/>
              </a:tabLst>
            </a:pPr>
            <a:r>
              <a:rPr sz="2800" spc="130" dirty="0">
                <a:latin typeface="Calibri"/>
                <a:cs typeface="Calibri"/>
              </a:rPr>
              <a:t>Land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65" dirty="0">
                <a:latin typeface="Calibri"/>
                <a:cs typeface="Calibri"/>
              </a:rPr>
              <a:t>area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60" dirty="0">
                <a:latin typeface="Calibri"/>
                <a:cs typeface="Calibri"/>
              </a:rPr>
              <a:t>20,000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75" dirty="0">
                <a:latin typeface="Calibri"/>
                <a:cs typeface="Calibri"/>
              </a:rPr>
              <a:t>hectares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lang="en-GB" sz="2800" dirty="0">
                <a:latin typeface="Calibri"/>
                <a:cs typeface="Calibri"/>
              </a:rPr>
              <a:t>(</a:t>
            </a:r>
            <a:r>
              <a:rPr sz="2800" spc="65" dirty="0">
                <a:latin typeface="Calibri"/>
                <a:cs typeface="Calibri"/>
              </a:rPr>
              <a:t>7,555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85" dirty="0">
                <a:latin typeface="Calibri"/>
                <a:cs typeface="Calibri"/>
              </a:rPr>
              <a:t>hectares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110" dirty="0">
                <a:latin typeface="Calibri"/>
                <a:cs typeface="Calibri"/>
              </a:rPr>
              <a:t>public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75" dirty="0">
                <a:latin typeface="Calibri"/>
                <a:cs typeface="Calibri"/>
              </a:rPr>
              <a:t>sector</a:t>
            </a:r>
            <a:r>
              <a:rPr lang="en-GB" sz="2800" spc="75" dirty="0"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240665" algn="l"/>
              </a:tabLst>
            </a:pPr>
            <a:r>
              <a:rPr lang="en-GB" sz="2800" spc="110" dirty="0">
                <a:latin typeface="Calibri"/>
                <a:cs typeface="Calibri"/>
              </a:rPr>
              <a:t>C</a:t>
            </a:r>
            <a:r>
              <a:rPr sz="2800" spc="110" dirty="0" err="1">
                <a:latin typeface="Calibri"/>
                <a:cs typeface="Calibri"/>
              </a:rPr>
              <a:t>ould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yield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60" dirty="0">
                <a:latin typeface="Calibri"/>
                <a:cs typeface="Calibri"/>
              </a:rPr>
              <a:t>2.1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65" dirty="0">
                <a:latin typeface="Calibri"/>
                <a:cs typeface="Calibri"/>
              </a:rPr>
              <a:t>million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110" dirty="0">
                <a:latin typeface="Calibri"/>
                <a:cs typeface="Calibri"/>
              </a:rPr>
              <a:t>homes</a:t>
            </a:r>
            <a:r>
              <a:rPr lang="en-GB" sz="2800" spc="110" dirty="0">
                <a:latin typeface="Calibri"/>
                <a:cs typeface="Calibri"/>
              </a:rPr>
              <a:t> (modest density assumption)</a:t>
            </a:r>
            <a:endParaRPr sz="2800" dirty="0">
              <a:latin typeface="Calibri"/>
              <a:cs typeface="Calibri"/>
            </a:endParaRPr>
          </a:p>
          <a:p>
            <a:pPr marL="240029" indent="-227329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240029" algn="l"/>
              </a:tabLst>
            </a:pPr>
            <a:r>
              <a:rPr lang="en-GB" sz="2800" spc="170" dirty="0">
                <a:latin typeface="Calibri"/>
                <a:cs typeface="Calibri"/>
              </a:rPr>
              <a:t>O</a:t>
            </a:r>
            <a:r>
              <a:rPr sz="2800" dirty="0" err="1">
                <a:latin typeface="Calibri"/>
                <a:cs typeface="Calibri"/>
              </a:rPr>
              <a:t>ften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not </a:t>
            </a:r>
            <a:r>
              <a:rPr sz="2800" spc="60" dirty="0">
                <a:latin typeface="Calibri"/>
                <a:cs typeface="Calibri"/>
              </a:rPr>
              <a:t>well-</a:t>
            </a:r>
            <a:r>
              <a:rPr sz="2800" spc="100" dirty="0">
                <a:latin typeface="Calibri"/>
                <a:cs typeface="Calibri"/>
              </a:rPr>
              <a:t>used</a:t>
            </a:r>
            <a:endParaRPr sz="2800" dirty="0">
              <a:latin typeface="Calibri"/>
              <a:cs typeface="Calibri"/>
            </a:endParaRPr>
          </a:p>
          <a:p>
            <a:pPr marL="240029" marR="64135" indent="-227965">
              <a:lnSpc>
                <a:spcPts val="2690"/>
              </a:lnSpc>
              <a:spcBef>
                <a:spcPts val="969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2800" spc="229" dirty="0">
                <a:latin typeface="Calibri"/>
                <a:cs typeface="Calibri"/>
              </a:rPr>
              <a:t>(</a:t>
            </a:r>
            <a:r>
              <a:rPr sz="2800" spc="229" dirty="0">
                <a:latin typeface="Calibri"/>
                <a:cs typeface="Calibri"/>
              </a:rPr>
              <a:t>CPRE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spc="100" dirty="0">
                <a:latin typeface="Calibri"/>
                <a:cs typeface="Calibri"/>
              </a:rPr>
              <a:t>branches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lang="en-GB" sz="2800" spc="55" dirty="0">
                <a:latin typeface="Calibri"/>
                <a:cs typeface="Calibri"/>
              </a:rPr>
              <a:t>have </a:t>
            </a:r>
            <a:r>
              <a:rPr sz="2800" dirty="0">
                <a:latin typeface="Calibri"/>
                <a:cs typeface="Calibri"/>
              </a:rPr>
              <a:t>p</a:t>
            </a:r>
            <a:r>
              <a:rPr lang="en-GB" sz="2800" dirty="0" err="1">
                <a:latin typeface="Calibri"/>
                <a:cs typeface="Calibri"/>
              </a:rPr>
              <a:t>roposed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lang="en-GB" sz="2800" dirty="0">
                <a:latin typeface="Calibri"/>
                <a:cs typeface="Calibri"/>
              </a:rPr>
              <a:t>development of </a:t>
            </a:r>
            <a:r>
              <a:rPr sz="2800" dirty="0">
                <a:latin typeface="Calibri"/>
                <a:cs typeface="Calibri"/>
              </a:rPr>
              <a:t>under-</a:t>
            </a:r>
            <a:r>
              <a:rPr sz="2800" spc="120" dirty="0">
                <a:latin typeface="Calibri"/>
                <a:cs typeface="Calibri"/>
              </a:rPr>
              <a:t>used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85" dirty="0">
                <a:latin typeface="Calibri"/>
                <a:cs typeface="Calibri"/>
              </a:rPr>
              <a:t>car</a:t>
            </a:r>
            <a:r>
              <a:rPr lang="en-GB" sz="2800" spc="85" dirty="0">
                <a:latin typeface="Calibri"/>
                <a:cs typeface="Calibri"/>
              </a:rPr>
              <a:t> </a:t>
            </a:r>
            <a:r>
              <a:rPr sz="2800" spc="90" dirty="0">
                <a:latin typeface="Calibri"/>
                <a:cs typeface="Calibri"/>
              </a:rPr>
              <a:t>parks</a:t>
            </a:r>
            <a:r>
              <a:rPr lang="en-GB"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80" dirty="0">
                <a:latin typeface="Calibri"/>
                <a:cs typeface="Calibri"/>
              </a:rPr>
              <a:t>housing,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55" dirty="0">
                <a:latin typeface="Calibri"/>
                <a:cs typeface="Calibri"/>
              </a:rPr>
              <a:t>limited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195" dirty="0">
                <a:latin typeface="Calibri"/>
                <a:cs typeface="Calibri"/>
              </a:rPr>
              <a:t>success</a:t>
            </a:r>
            <a:r>
              <a:rPr lang="en-GB" sz="2800" spc="195" dirty="0">
                <a:latin typeface="Calibri"/>
                <a:cs typeface="Calibri"/>
              </a:rPr>
              <a:t>)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ts val="1835"/>
              </a:lnSpc>
              <a:spcBef>
                <a:spcPts val="655"/>
              </a:spcBef>
            </a:pPr>
            <a:r>
              <a:rPr sz="17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https://www.knightfrank.com/research/article/2020-</a:t>
            </a:r>
            <a:r>
              <a:rPr sz="17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07-</a:t>
            </a:r>
            <a:r>
              <a:rPr sz="17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15-government-owned-car-</a:t>
            </a:r>
            <a:r>
              <a:rPr sz="1700" u="sng" spc="5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parks-</a:t>
            </a:r>
            <a:r>
              <a:rPr sz="1700" u="sng" spc="6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could-</a:t>
            </a:r>
            <a:r>
              <a:rPr sz="17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hold-the-</a:t>
            </a:r>
            <a:r>
              <a:rPr sz="1700" u="sng" spc="-2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key-</a:t>
            </a:r>
            <a:endParaRPr sz="1700" dirty="0">
              <a:latin typeface="Calibri"/>
              <a:cs typeface="Calibri"/>
            </a:endParaRPr>
          </a:p>
          <a:p>
            <a:pPr marL="12700">
              <a:lnSpc>
                <a:spcPts val="1835"/>
              </a:lnSpc>
            </a:pPr>
            <a:r>
              <a:rPr sz="1700" u="sng" spc="-4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to-</a:t>
            </a:r>
            <a:r>
              <a:rPr sz="17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110000-new-</a:t>
            </a:r>
            <a:r>
              <a:rPr sz="1700" u="sng" spc="6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2"/>
              </a:rPr>
              <a:t>homes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4" name="object 4" descr="A black and green text  AI-generated content may be incorrect.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15077" y="286801"/>
            <a:ext cx="2825067" cy="6625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2F96196-E508-E487-A2A4-CEBE9AFAB7BA}"/>
                  </a:ext>
                </a:extLst>
              </p14:cNvPr>
              <p14:cNvContentPartPr/>
              <p14:nvPr/>
            </p14:nvContentPartPr>
            <p14:xfrm>
              <a:off x="1169930" y="3313061"/>
              <a:ext cx="9389880" cy="128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2F96196-E508-E487-A2A4-CEBE9AFAB7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5930" y="3205061"/>
                <a:ext cx="949752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DD8FFE8-4160-956F-7FE3-DF910FA28062}"/>
                  </a:ext>
                </a:extLst>
              </p14:cNvPr>
              <p14:cNvContentPartPr/>
              <p14:nvPr/>
            </p14:nvContentPartPr>
            <p14:xfrm>
              <a:off x="2133650" y="3715901"/>
              <a:ext cx="2027520" cy="14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DD8FFE8-4160-956F-7FE3-DF910FA280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0010" y="3607901"/>
                <a:ext cx="2135160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BFE641F-6EBE-91A4-DB6A-BBBE74ED7848}"/>
                  </a:ext>
                </a:extLst>
              </p14:cNvPr>
              <p14:cNvContentPartPr/>
              <p14:nvPr/>
            </p14:nvContentPartPr>
            <p14:xfrm>
              <a:off x="1154810" y="3204701"/>
              <a:ext cx="9205560" cy="326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BFE641F-6EBE-91A4-DB6A-BBBE74ED784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0810" y="3097061"/>
                <a:ext cx="9313200" cy="54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895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7625" y="778916"/>
            <a:ext cx="8334375" cy="55530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16939" y="6471615"/>
            <a:ext cx="78974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3"/>
              </a:rPr>
              <a:t>https://medium.com/land-buildings-identity-and-values/can-great-design-help-solve-the-housing-</a:t>
            </a:r>
            <a:r>
              <a:rPr sz="1200" u="sng" spc="5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3"/>
              </a:rPr>
              <a:t>crisis-</a:t>
            </a:r>
            <a:r>
              <a:rPr sz="12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3"/>
              </a:rPr>
              <a:t>c70a078d409d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 descr="A black and green text  AI-generated content may be incorrect.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2679" y="367446"/>
            <a:ext cx="2825067" cy="662534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F5713E2-C990-60DE-A9CD-8D750D09F321}"/>
              </a:ext>
            </a:extLst>
          </p:cNvPr>
          <p:cNvSpPr txBox="1"/>
          <p:nvPr/>
        </p:nvSpPr>
        <p:spPr>
          <a:xfrm>
            <a:off x="381001" y="3476726"/>
            <a:ext cx="3131400" cy="240052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75"/>
              </a:spcBef>
            </a:pPr>
            <a:r>
              <a:rPr lang="en-GB" sz="4200" spc="-20" dirty="0">
                <a:latin typeface="Calibri"/>
                <a:cs typeface="Calibri"/>
              </a:rPr>
              <a:t>But w</a:t>
            </a:r>
            <a:r>
              <a:rPr sz="4200" spc="-20" dirty="0">
                <a:latin typeface="Calibri"/>
                <a:cs typeface="Calibri"/>
              </a:rPr>
              <a:t>hat </a:t>
            </a:r>
            <a:r>
              <a:rPr sz="4200" dirty="0">
                <a:latin typeface="Calibri"/>
                <a:cs typeface="Calibri"/>
              </a:rPr>
              <a:t>does</a:t>
            </a:r>
            <a:r>
              <a:rPr sz="4200" spc="20" dirty="0">
                <a:latin typeface="Calibri"/>
                <a:cs typeface="Calibri"/>
              </a:rPr>
              <a:t> </a:t>
            </a:r>
            <a:r>
              <a:rPr sz="4200" spc="35" dirty="0">
                <a:latin typeface="Calibri"/>
                <a:cs typeface="Calibri"/>
              </a:rPr>
              <a:t>100 </a:t>
            </a:r>
            <a:r>
              <a:rPr sz="4200" spc="-10" dirty="0">
                <a:latin typeface="Calibri"/>
                <a:cs typeface="Calibri"/>
              </a:rPr>
              <a:t>dwellings </a:t>
            </a:r>
            <a:r>
              <a:rPr sz="4200" spc="-25" dirty="0">
                <a:latin typeface="Calibri"/>
                <a:cs typeface="Calibri"/>
              </a:rPr>
              <a:t>per </a:t>
            </a:r>
            <a:r>
              <a:rPr sz="4200" spc="-10" dirty="0">
                <a:latin typeface="Calibri"/>
                <a:cs typeface="Calibri"/>
              </a:rPr>
              <a:t>hectare </a:t>
            </a:r>
            <a:r>
              <a:rPr sz="4200" spc="-25" dirty="0">
                <a:latin typeface="Calibri"/>
                <a:cs typeface="Calibri"/>
              </a:rPr>
              <a:t>look</a:t>
            </a:r>
            <a:r>
              <a:rPr sz="4200" spc="-190" dirty="0">
                <a:latin typeface="Calibri"/>
                <a:cs typeface="Calibri"/>
              </a:rPr>
              <a:t> </a:t>
            </a:r>
            <a:r>
              <a:rPr sz="4200" spc="-10" dirty="0">
                <a:latin typeface="Calibri"/>
                <a:cs typeface="Calibri"/>
              </a:rPr>
              <a:t>like?</a:t>
            </a:r>
            <a:endParaRPr sz="42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74686" y="1333015"/>
            <a:ext cx="4191000" cy="184653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75"/>
              </a:spcBef>
            </a:pPr>
            <a:r>
              <a:rPr sz="3200" i="1" spc="-20" dirty="0">
                <a:latin typeface="Calibri"/>
                <a:cs typeface="Calibri"/>
              </a:rPr>
              <a:t>W</a:t>
            </a:r>
            <a:r>
              <a:rPr lang="en-GB" sz="3200" i="1" spc="-20" dirty="0">
                <a:latin typeface="Calibri"/>
                <a:cs typeface="Calibri"/>
              </a:rPr>
              <a:t>e are consistently building at 30 to 40 dwellings per hectare (super low density)</a:t>
            </a:r>
            <a:endParaRPr sz="3200" i="1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EDF2B8-C659-D759-3EE0-CD3AE40FC8B0}"/>
                  </a:ext>
                </a:extLst>
              </p14:cNvPr>
              <p14:cNvContentPartPr/>
              <p14:nvPr/>
            </p14:nvContentPartPr>
            <p14:xfrm>
              <a:off x="461415" y="4158588"/>
              <a:ext cx="846720" cy="41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EDF2B8-C659-D759-3EE0-CD3AE40FC8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7775" y="4050948"/>
                <a:ext cx="95436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570572E-D26B-5FD0-9F76-801093DA7391}"/>
                  </a:ext>
                </a:extLst>
              </p14:cNvPr>
              <p14:cNvContentPartPr/>
              <p14:nvPr/>
            </p14:nvContentPartPr>
            <p14:xfrm>
              <a:off x="2468055" y="1916868"/>
              <a:ext cx="1787040" cy="295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570572E-D26B-5FD0-9F76-801093DA73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4055" y="1809228"/>
                <a:ext cx="1894680" cy="5115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object 2" descr="$PPTXTitle">
            <a:extLst>
              <a:ext uri="{FF2B5EF4-FFF2-40B4-BE49-F238E27FC236}">
                <a16:creationId xmlns:a16="http://schemas.microsoft.com/office/drawing/2014/main" id="{696675B7-9B28-D9F0-F513-A03DE3911023}"/>
              </a:ext>
            </a:extLst>
          </p:cNvPr>
          <p:cNvSpPr txBox="1">
            <a:spLocks/>
          </p:cNvSpPr>
          <p:nvPr/>
        </p:nvSpPr>
        <p:spPr>
          <a:xfrm>
            <a:off x="2178556" y="146238"/>
            <a:ext cx="8153400" cy="18431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65" marR="5080" algn="ctr"/>
            <a:r>
              <a:rPr lang="en-GB" sz="5400" dirty="0"/>
              <a:t>Density is important</a:t>
            </a:r>
            <a:br>
              <a:rPr lang="en-GB" sz="5400" dirty="0"/>
            </a:br>
            <a:br>
              <a:rPr lang="en-GB" sz="5400" dirty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59280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10B4-0377-9EE7-C2B5-DBE4DCD9C0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6600"/>
                </a:solidFill>
              </a:rPr>
              <a:t>1. PARKING POLICY </a:t>
            </a:r>
            <a:br>
              <a:rPr lang="en-GB" b="1" dirty="0">
                <a:solidFill>
                  <a:srgbClr val="006600"/>
                </a:solidFill>
              </a:rPr>
            </a:br>
            <a:r>
              <a:rPr lang="en-GB" b="1" dirty="0">
                <a:solidFill>
                  <a:srgbClr val="006600"/>
                </a:solidFill>
              </a:rPr>
              <a:t>BENCHMARK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9680DC-AD85-3FBD-C046-2A9B55983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82452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The benchmark was developed in consultation with experts and local authorities then turned into an online benchmarking tool </a:t>
            </a:r>
            <a:r>
              <a:rPr lang="en-GB" dirty="0">
                <a:hlinkClick r:id="rId2"/>
              </a:rPr>
              <a:t>here</a:t>
            </a:r>
            <a:r>
              <a:rPr lang="en-GB" dirty="0"/>
              <a:t>. This dates from 2022 but remains highly relevant. The aim is to update the benchmark from time to time. </a:t>
            </a:r>
          </a:p>
          <a:p>
            <a:pPr algn="l"/>
            <a:r>
              <a:rPr lang="en-GB" dirty="0"/>
              <a:t>More resources: </a:t>
            </a:r>
            <a:r>
              <a:rPr lang="en-GB" dirty="0">
                <a:hlinkClick r:id="rId3"/>
              </a:rPr>
              <a:t>Why boroughs need to reassess parking policy, now!</a:t>
            </a:r>
            <a:r>
              <a:rPr lang="en-GB" dirty="0"/>
              <a:t> “London boroughs failing to use their ‘most effective tool’ to reduce carbon emissions and pollution - and it's free.”</a:t>
            </a:r>
          </a:p>
        </p:txBody>
      </p:sp>
    </p:spTree>
    <p:extLst>
      <p:ext uri="{BB962C8B-B14F-4D97-AF65-F5344CB8AC3E}">
        <p14:creationId xmlns:p14="http://schemas.microsoft.com/office/powerpoint/2010/main" val="3550768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ior of empty bus">
            <a:extLst>
              <a:ext uri="{FF2B5EF4-FFF2-40B4-BE49-F238E27FC236}">
                <a16:creationId xmlns:a16="http://schemas.microsoft.com/office/drawing/2014/main" id="{5DE21367-5984-6E2E-0947-29A1D1B3E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71" y="0"/>
            <a:ext cx="10274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53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011" y="2105253"/>
            <a:ext cx="4997322" cy="399783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0277" y="2105253"/>
            <a:ext cx="5188711" cy="399783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15390" y="3573856"/>
            <a:ext cx="8049259" cy="1353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985"/>
              </a:lnSpc>
              <a:spcBef>
                <a:spcPts val="105"/>
              </a:spcBef>
            </a:pPr>
            <a:r>
              <a:rPr sz="4400" spc="90" dirty="0">
                <a:latin typeface="Calibri"/>
                <a:cs typeface="Calibri"/>
              </a:rPr>
              <a:t>Nottingham</a:t>
            </a:r>
            <a:endParaRPr sz="4400">
              <a:latin typeface="Calibri"/>
              <a:cs typeface="Calibri"/>
            </a:endParaRPr>
          </a:p>
          <a:p>
            <a:pPr marL="5697220">
              <a:lnSpc>
                <a:spcPts val="5465"/>
              </a:lnSpc>
            </a:pPr>
            <a:r>
              <a:rPr sz="4800" spc="120" dirty="0">
                <a:latin typeface="Calibri"/>
                <a:cs typeface="Calibri"/>
              </a:rPr>
              <a:t>Sheffield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765428" y="896833"/>
            <a:ext cx="9909810" cy="70468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>
              <a:lnSpc>
                <a:spcPts val="4760"/>
              </a:lnSpc>
              <a:spcBef>
                <a:spcPts val="695"/>
              </a:spcBef>
            </a:pPr>
            <a:r>
              <a:rPr lang="en-GB" spc="105" dirty="0"/>
              <a:t>% h</a:t>
            </a:r>
            <a:r>
              <a:rPr spc="105" dirty="0" err="1"/>
              <a:t>ouseholds</a:t>
            </a:r>
            <a:r>
              <a:rPr spc="-215" dirty="0"/>
              <a:t> </a:t>
            </a:r>
            <a:r>
              <a:rPr dirty="0"/>
              <a:t>with</a:t>
            </a:r>
            <a:r>
              <a:rPr spc="-175" dirty="0"/>
              <a:t> </a:t>
            </a:r>
            <a:r>
              <a:rPr dirty="0"/>
              <a:t>no</a:t>
            </a:r>
            <a:r>
              <a:rPr spc="-165" dirty="0"/>
              <a:t> </a:t>
            </a:r>
            <a:r>
              <a:rPr spc="114" dirty="0"/>
              <a:t>car</a:t>
            </a:r>
            <a:r>
              <a:rPr spc="-160" dirty="0"/>
              <a:t> </a:t>
            </a:r>
            <a:r>
              <a:rPr spc="-20" dirty="0"/>
              <a:t>or</a:t>
            </a:r>
            <a:r>
              <a:rPr spc="-170" dirty="0"/>
              <a:t> </a:t>
            </a:r>
            <a:r>
              <a:rPr spc="-25" dirty="0"/>
              <a:t>van</a:t>
            </a: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186029" y="6430467"/>
            <a:ext cx="116973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https://www.ons.gov.uk/census/maps/choropleth/housing/number-of-</a:t>
            </a:r>
            <a:r>
              <a:rPr sz="1600" u="sng" spc="8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cars-</a:t>
            </a:r>
            <a:r>
              <a:rPr sz="16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or-</a:t>
            </a:r>
            <a:r>
              <a:rPr sz="16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vans/number-of-</a:t>
            </a:r>
            <a:r>
              <a:rPr sz="1600" u="sng" spc="7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cars-</a:t>
            </a:r>
            <a:r>
              <a:rPr sz="16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3a/no-</a:t>
            </a:r>
            <a:r>
              <a:rPr sz="1600" u="sng" spc="8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cars-</a:t>
            </a:r>
            <a:r>
              <a:rPr sz="16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or-</a:t>
            </a:r>
            <a:r>
              <a:rPr sz="1600" u="sng" spc="6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vans-</a:t>
            </a:r>
            <a:r>
              <a:rPr sz="16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in-</a:t>
            </a:r>
            <a:r>
              <a:rPr sz="1600" u="sng" spc="4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household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9" descr="A black and green text  AI-generated content may be incorrect.">
            <a:extLst>
              <a:ext uri="{FF2B5EF4-FFF2-40B4-BE49-F238E27FC236}">
                <a16:creationId xmlns:a16="http://schemas.microsoft.com/office/drawing/2014/main" id="{A55BED6F-8045-CEB6-BD79-3D5E6C323FB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20200" y="152400"/>
            <a:ext cx="2506608" cy="5878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EA2107-249A-FC8A-1CF2-5ECCDAC9CFF0}"/>
                  </a:ext>
                </a:extLst>
              </p14:cNvPr>
              <p14:cNvContentPartPr/>
              <p14:nvPr/>
            </p14:nvContentPartPr>
            <p14:xfrm>
              <a:off x="964335" y="5279988"/>
              <a:ext cx="768600" cy="257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EA2107-249A-FC8A-1CF2-5ECCDAC9CF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0335" y="5171988"/>
                <a:ext cx="87624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7C8F36B-9F83-D404-5626-D69BD4D91F5B}"/>
                  </a:ext>
                </a:extLst>
              </p14:cNvPr>
              <p14:cNvContentPartPr/>
              <p14:nvPr/>
            </p14:nvContentPartPr>
            <p14:xfrm>
              <a:off x="6509055" y="5339028"/>
              <a:ext cx="737640" cy="168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7C8F36B-9F83-D404-5626-D69BD4D91F5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55055" y="5231028"/>
                <a:ext cx="845280" cy="3841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object 2" descr="$PPTXTitle">
            <a:extLst>
              <a:ext uri="{FF2B5EF4-FFF2-40B4-BE49-F238E27FC236}">
                <a16:creationId xmlns:a16="http://schemas.microsoft.com/office/drawing/2014/main" id="{BEA58BA6-50B7-DE89-E41A-A84B0A9D3D6B}"/>
              </a:ext>
            </a:extLst>
          </p:cNvPr>
          <p:cNvSpPr txBox="1">
            <a:spLocks/>
          </p:cNvSpPr>
          <p:nvPr/>
        </p:nvSpPr>
        <p:spPr>
          <a:xfrm>
            <a:off x="1643633" y="-184354"/>
            <a:ext cx="8153400" cy="40754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65" marR="5080" algn="ctr"/>
            <a:r>
              <a:rPr lang="en-GB" sz="5400"/>
              <a:t>Equitable places</a:t>
            </a:r>
            <a:br>
              <a:rPr lang="en-GB" sz="5400"/>
            </a:br>
            <a:br>
              <a:rPr lang="en-GB" sz="5400"/>
            </a:br>
            <a:br>
              <a:rPr lang="en-GB" sz="5400"/>
            </a:br>
            <a:br>
              <a:rPr lang="en-GB" sz="5400"/>
            </a:br>
            <a:br>
              <a:rPr lang="en-GB" sz="240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08268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303402"/>
            <a:ext cx="9973945" cy="995272"/>
          </a:xfrm>
          <a:prstGeom prst="rect">
            <a:avLst/>
          </a:prstGeom>
        </p:spPr>
        <p:txBody>
          <a:bodyPr vert="horz" wrap="square" lIns="0" tIns="31508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Appropriate</a:t>
            </a:r>
            <a:r>
              <a:rPr spc="-135" dirty="0"/>
              <a:t> </a:t>
            </a:r>
            <a:r>
              <a:rPr spc="155" dirty="0"/>
              <a:t>Local</a:t>
            </a:r>
            <a:r>
              <a:rPr spc="-135" dirty="0"/>
              <a:t> </a:t>
            </a:r>
            <a:r>
              <a:rPr spc="100" dirty="0"/>
              <a:t>Plan</a:t>
            </a:r>
            <a:r>
              <a:rPr spc="-120" dirty="0"/>
              <a:t> </a:t>
            </a:r>
            <a:r>
              <a:rPr spc="100" dirty="0"/>
              <a:t>policies</a:t>
            </a:r>
            <a:r>
              <a:rPr spc="-135" dirty="0"/>
              <a:t> </a:t>
            </a:r>
            <a:r>
              <a:rPr spc="40" dirty="0"/>
              <a:t>(a)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93795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0029" marR="326390" indent="-227965">
              <a:lnSpc>
                <a:spcPts val="302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b="1" spc="195" dirty="0">
                <a:latin typeface="Calibri"/>
                <a:cs typeface="Calibri"/>
              </a:rPr>
              <a:t>Local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spc="145" dirty="0">
                <a:latin typeface="Calibri"/>
                <a:cs typeface="Calibri"/>
              </a:rPr>
              <a:t>Plan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spc="105" dirty="0">
                <a:latin typeface="Calibri"/>
                <a:cs typeface="Calibri"/>
              </a:rPr>
              <a:t>underpinned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spc="80" dirty="0">
                <a:latin typeface="Calibri"/>
                <a:cs typeface="Calibri"/>
              </a:rPr>
              <a:t>by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spc="145" dirty="0">
                <a:latin typeface="Calibri"/>
                <a:cs typeface="Calibri"/>
              </a:rPr>
              <a:t>Sustainable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spc="70" dirty="0">
                <a:latin typeface="Calibri"/>
                <a:cs typeface="Calibri"/>
              </a:rPr>
              <a:t>Transport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spc="125" dirty="0">
                <a:latin typeface="Calibri"/>
                <a:cs typeface="Calibri"/>
              </a:rPr>
              <a:t>Plan 	</a:t>
            </a:r>
            <a:r>
              <a:rPr dirty="0"/>
              <a:t>(integrated</a:t>
            </a:r>
            <a:r>
              <a:rPr spc="30" dirty="0"/>
              <a:t> </a:t>
            </a:r>
            <a:r>
              <a:rPr dirty="0"/>
              <a:t>transport</a:t>
            </a:r>
            <a:r>
              <a:rPr spc="55" dirty="0"/>
              <a:t> </a:t>
            </a:r>
            <a:r>
              <a:rPr spc="100" dirty="0"/>
              <a:t>and</a:t>
            </a:r>
            <a:r>
              <a:rPr spc="25" dirty="0"/>
              <a:t> </a:t>
            </a:r>
            <a:r>
              <a:rPr spc="95" dirty="0"/>
              <a:t>land-</a:t>
            </a:r>
            <a:r>
              <a:rPr spc="130" dirty="0"/>
              <a:t>use</a:t>
            </a:r>
            <a:r>
              <a:rPr spc="25" dirty="0"/>
              <a:t> </a:t>
            </a:r>
            <a:r>
              <a:rPr spc="55" dirty="0"/>
              <a:t>planning)</a:t>
            </a:r>
            <a:r>
              <a:rPr spc="25" dirty="0"/>
              <a:t> </a:t>
            </a:r>
            <a:r>
              <a:rPr dirty="0"/>
              <a:t>with</a:t>
            </a:r>
            <a:r>
              <a:rPr spc="10" dirty="0"/>
              <a:t> </a:t>
            </a:r>
            <a:r>
              <a:rPr spc="85" dirty="0"/>
              <a:t>mode</a:t>
            </a:r>
            <a:r>
              <a:rPr spc="30" dirty="0"/>
              <a:t> </a:t>
            </a:r>
            <a:r>
              <a:rPr spc="45" dirty="0"/>
              <a:t>shift 	</a:t>
            </a:r>
            <a:r>
              <a:rPr dirty="0"/>
              <a:t>targets</a:t>
            </a:r>
            <a:r>
              <a:rPr spc="30" dirty="0"/>
              <a:t> </a:t>
            </a:r>
            <a:r>
              <a:rPr dirty="0"/>
              <a:t>to</a:t>
            </a:r>
            <a:r>
              <a:rPr spc="35" dirty="0"/>
              <a:t> </a:t>
            </a:r>
            <a:r>
              <a:rPr spc="85" dirty="0"/>
              <a:t>reduce</a:t>
            </a:r>
            <a:r>
              <a:rPr spc="40" dirty="0"/>
              <a:t> </a:t>
            </a:r>
            <a:r>
              <a:rPr spc="110" dirty="0"/>
              <a:t>car</a:t>
            </a:r>
            <a:r>
              <a:rPr spc="45" dirty="0"/>
              <a:t> </a:t>
            </a:r>
            <a:r>
              <a:rPr spc="130" dirty="0"/>
              <a:t>use</a:t>
            </a:r>
            <a:r>
              <a:rPr spc="35" dirty="0"/>
              <a:t> </a:t>
            </a:r>
            <a:r>
              <a:rPr dirty="0"/>
              <a:t>in</a:t>
            </a:r>
            <a:r>
              <a:rPr spc="35" dirty="0"/>
              <a:t> </a:t>
            </a:r>
            <a:r>
              <a:rPr dirty="0"/>
              <a:t>favour</a:t>
            </a:r>
            <a:r>
              <a:rPr spc="30" dirty="0"/>
              <a:t> </a:t>
            </a:r>
            <a:r>
              <a:rPr dirty="0"/>
              <a:t>of</a:t>
            </a:r>
            <a:r>
              <a:rPr spc="30" dirty="0"/>
              <a:t> </a:t>
            </a:r>
            <a:r>
              <a:rPr spc="105" dirty="0"/>
              <a:t>public</a:t>
            </a:r>
            <a:r>
              <a:rPr spc="15" dirty="0"/>
              <a:t> </a:t>
            </a:r>
            <a:r>
              <a:rPr dirty="0"/>
              <a:t>transport,</a:t>
            </a:r>
            <a:r>
              <a:rPr spc="50" dirty="0"/>
              <a:t> walking</a:t>
            </a:r>
            <a:r>
              <a:rPr spc="30" dirty="0"/>
              <a:t> </a:t>
            </a:r>
            <a:r>
              <a:rPr spc="-50" dirty="0"/>
              <a:t>&amp; </a:t>
            </a:r>
            <a:r>
              <a:rPr spc="85" dirty="0"/>
              <a:t>cycling</a:t>
            </a:r>
          </a:p>
          <a:p>
            <a:pPr marL="240029" marR="35560" indent="-227965">
              <a:lnSpc>
                <a:spcPts val="302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spc="75" dirty="0"/>
              <a:t>New</a:t>
            </a:r>
            <a:r>
              <a:rPr spc="-40" dirty="0"/>
              <a:t> </a:t>
            </a:r>
            <a:r>
              <a:rPr spc="75" dirty="0"/>
              <a:t>housing</a:t>
            </a:r>
            <a:r>
              <a:rPr spc="-20" dirty="0"/>
              <a:t> </a:t>
            </a:r>
            <a:r>
              <a:rPr spc="105" dirty="0"/>
              <a:t>must</a:t>
            </a:r>
            <a:r>
              <a:rPr spc="-45" dirty="0"/>
              <a:t> </a:t>
            </a:r>
            <a:r>
              <a:rPr spc="85" dirty="0"/>
              <a:t>be</a:t>
            </a:r>
            <a:r>
              <a:rPr spc="-35" dirty="0"/>
              <a:t> </a:t>
            </a:r>
            <a:r>
              <a:rPr spc="80" dirty="0"/>
              <a:t>planned</a:t>
            </a:r>
            <a:r>
              <a:rPr spc="-30" dirty="0"/>
              <a:t> </a:t>
            </a:r>
            <a:r>
              <a:rPr dirty="0"/>
              <a:t>in</a:t>
            </a:r>
            <a:r>
              <a:rPr spc="-45" dirty="0"/>
              <a:t> </a:t>
            </a:r>
            <a:r>
              <a:rPr spc="145" dirty="0"/>
              <a:t>a</a:t>
            </a:r>
            <a:r>
              <a:rPr spc="-15" dirty="0"/>
              <a:t> </a:t>
            </a:r>
            <a:r>
              <a:rPr b="1" spc="140" dirty="0">
                <a:latin typeface="Calibri"/>
                <a:cs typeface="Calibri"/>
              </a:rPr>
              <a:t>sustainable</a:t>
            </a:r>
            <a:r>
              <a:rPr b="1" spc="10" dirty="0">
                <a:latin typeface="Calibri"/>
                <a:cs typeface="Calibri"/>
              </a:rPr>
              <a:t> </a:t>
            </a:r>
            <a:r>
              <a:rPr b="1" spc="105" dirty="0">
                <a:latin typeface="Calibri"/>
                <a:cs typeface="Calibri"/>
              </a:rPr>
              <a:t>location</a:t>
            </a:r>
            <a:r>
              <a:rPr spc="105" dirty="0"/>
              <a:t>, 	</a:t>
            </a:r>
            <a:r>
              <a:rPr spc="75" dirty="0"/>
              <a:t>recognising</a:t>
            </a:r>
            <a:r>
              <a:rPr spc="5" dirty="0"/>
              <a:t> </a:t>
            </a:r>
            <a:r>
              <a:rPr dirty="0"/>
              <a:t>that</a:t>
            </a:r>
            <a:r>
              <a:rPr spc="-25" dirty="0"/>
              <a:t> </a:t>
            </a:r>
            <a:r>
              <a:rPr spc="75" dirty="0"/>
              <a:t>making</a:t>
            </a:r>
            <a:r>
              <a:rPr spc="-30" dirty="0"/>
              <a:t> </a:t>
            </a:r>
            <a:r>
              <a:rPr dirty="0"/>
              <a:t>better</a:t>
            </a:r>
            <a:r>
              <a:rPr spc="-15" dirty="0"/>
              <a:t> </a:t>
            </a:r>
            <a:r>
              <a:rPr spc="130" dirty="0"/>
              <a:t>use</a:t>
            </a:r>
            <a:r>
              <a:rPr spc="-15" dirty="0"/>
              <a:t> </a:t>
            </a:r>
            <a:r>
              <a:rPr dirty="0"/>
              <a:t>of</a:t>
            </a:r>
            <a:r>
              <a:rPr spc="-15" dirty="0"/>
              <a:t> </a:t>
            </a:r>
            <a:r>
              <a:rPr spc="165" dirty="0"/>
              <a:t>space</a:t>
            </a:r>
            <a:r>
              <a:rPr spc="-10" dirty="0"/>
              <a:t> </a:t>
            </a:r>
            <a:r>
              <a:rPr dirty="0"/>
              <a:t>within</a:t>
            </a:r>
            <a:r>
              <a:rPr spc="-25" dirty="0"/>
              <a:t> </a:t>
            </a:r>
            <a:r>
              <a:rPr spc="45" dirty="0"/>
              <a:t>existing</a:t>
            </a:r>
            <a:r>
              <a:rPr spc="-30" dirty="0"/>
              <a:t> </a:t>
            </a:r>
            <a:r>
              <a:rPr spc="45" dirty="0"/>
              <a:t>towns, </a:t>
            </a:r>
            <a:r>
              <a:rPr spc="60" dirty="0"/>
              <a:t>particularly</a:t>
            </a:r>
            <a:r>
              <a:rPr spc="-45" dirty="0"/>
              <a:t> </a:t>
            </a:r>
            <a:r>
              <a:rPr spc="100" dirty="0"/>
              <a:t>surface</a:t>
            </a:r>
            <a:r>
              <a:rPr spc="-20" dirty="0"/>
              <a:t> </a:t>
            </a:r>
            <a:r>
              <a:rPr spc="140" dirty="0"/>
              <a:t>cars</a:t>
            </a:r>
            <a:r>
              <a:rPr spc="-30" dirty="0"/>
              <a:t> </a:t>
            </a:r>
            <a:r>
              <a:rPr spc="85" dirty="0"/>
              <a:t>parks,</a:t>
            </a:r>
            <a:r>
              <a:rPr spc="-25" dirty="0"/>
              <a:t> </a:t>
            </a:r>
            <a:r>
              <a:rPr spc="135" dirty="0"/>
              <a:t>is</a:t>
            </a:r>
            <a:r>
              <a:rPr spc="-35" dirty="0"/>
              <a:t> </a:t>
            </a:r>
            <a:r>
              <a:rPr spc="65" dirty="0"/>
              <a:t>demonstrably</a:t>
            </a:r>
            <a:r>
              <a:rPr spc="-40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spc="95" dirty="0"/>
              <a:t>most</a:t>
            </a:r>
            <a:r>
              <a:rPr spc="-25" dirty="0"/>
              <a:t> </a:t>
            </a:r>
            <a:r>
              <a:rPr spc="75" dirty="0"/>
              <a:t>socially,</a:t>
            </a:r>
            <a:r>
              <a:rPr lang="en-GB" spc="75" dirty="0"/>
              <a:t> </a:t>
            </a:r>
            <a:r>
              <a:rPr spc="10" dirty="0"/>
              <a:t>environmentally</a:t>
            </a:r>
            <a:r>
              <a:rPr spc="60" dirty="0"/>
              <a:t> </a:t>
            </a:r>
            <a:r>
              <a:rPr spc="100" dirty="0"/>
              <a:t>and</a:t>
            </a:r>
            <a:r>
              <a:rPr spc="70" dirty="0"/>
              <a:t> </a:t>
            </a:r>
            <a:r>
              <a:rPr spc="105" dirty="0"/>
              <a:t>economically</a:t>
            </a:r>
            <a:r>
              <a:rPr spc="70" dirty="0"/>
              <a:t> </a:t>
            </a:r>
            <a:r>
              <a:rPr spc="105" dirty="0"/>
              <a:t>sustainable</a:t>
            </a:r>
            <a:r>
              <a:rPr spc="80" dirty="0"/>
              <a:t> </a:t>
            </a:r>
            <a:r>
              <a:rPr spc="-10" dirty="0"/>
              <a:t>option</a:t>
            </a:r>
          </a:p>
          <a:p>
            <a:pPr marL="240029" marR="5080" indent="-227965">
              <a:lnSpc>
                <a:spcPts val="3020"/>
              </a:lnSpc>
              <a:spcBef>
                <a:spcPts val="1025"/>
              </a:spcBef>
              <a:buFont typeface="Arial"/>
              <a:buChar char="•"/>
              <a:tabLst>
                <a:tab pos="241300" algn="l"/>
              </a:tabLst>
            </a:pPr>
            <a:r>
              <a:rPr spc="75" dirty="0"/>
              <a:t>New</a:t>
            </a:r>
            <a:r>
              <a:rPr spc="-50" dirty="0"/>
              <a:t> </a:t>
            </a:r>
            <a:r>
              <a:rPr spc="70" dirty="0"/>
              <a:t>housing</a:t>
            </a:r>
            <a:r>
              <a:rPr spc="-35" dirty="0"/>
              <a:t> </a:t>
            </a:r>
            <a:r>
              <a:rPr spc="105" dirty="0"/>
              <a:t>must</a:t>
            </a:r>
            <a:r>
              <a:rPr spc="-45" dirty="0"/>
              <a:t> </a:t>
            </a:r>
            <a:r>
              <a:rPr spc="85" dirty="0"/>
              <a:t>be</a:t>
            </a:r>
            <a:r>
              <a:rPr spc="-40" dirty="0"/>
              <a:t> </a:t>
            </a:r>
            <a:r>
              <a:rPr spc="80" dirty="0"/>
              <a:t>planned</a:t>
            </a:r>
            <a:r>
              <a:rPr spc="-40" dirty="0"/>
              <a:t> </a:t>
            </a:r>
            <a:r>
              <a:rPr dirty="0"/>
              <a:t>at</a:t>
            </a:r>
            <a:r>
              <a:rPr spc="-20" dirty="0"/>
              <a:t> </a:t>
            </a:r>
            <a:r>
              <a:rPr b="1" spc="90" dirty="0">
                <a:latin typeface="Calibri"/>
                <a:cs typeface="Calibri"/>
              </a:rPr>
              <a:t>appropriate</a:t>
            </a:r>
            <a:r>
              <a:rPr b="1" spc="-35" dirty="0">
                <a:latin typeface="Calibri"/>
                <a:cs typeface="Calibri"/>
              </a:rPr>
              <a:t> </a:t>
            </a:r>
            <a:r>
              <a:rPr b="1" spc="114" dirty="0">
                <a:latin typeface="Calibri"/>
                <a:cs typeface="Calibri"/>
              </a:rPr>
              <a:t>density</a:t>
            </a:r>
            <a:r>
              <a:rPr b="1" spc="-5" dirty="0">
                <a:latin typeface="Calibri"/>
                <a:cs typeface="Calibri"/>
              </a:rPr>
              <a:t> </a:t>
            </a:r>
            <a:r>
              <a:rPr dirty="0"/>
              <a:t>to</a:t>
            </a:r>
            <a:r>
              <a:rPr spc="-35" dirty="0"/>
              <a:t> </a:t>
            </a:r>
            <a:r>
              <a:rPr spc="45" dirty="0"/>
              <a:t>support 	</a:t>
            </a:r>
            <a:r>
              <a:rPr spc="105" dirty="0"/>
              <a:t>public</a:t>
            </a:r>
            <a:r>
              <a:rPr spc="-15" dirty="0"/>
              <a:t> </a:t>
            </a:r>
            <a:r>
              <a:rPr dirty="0"/>
              <a:t>transport</a:t>
            </a:r>
            <a:r>
              <a:rPr spc="30" dirty="0"/>
              <a:t> </a:t>
            </a:r>
            <a:r>
              <a:rPr lang="en-GB" spc="30" dirty="0"/>
              <a:t>and local amenities </a:t>
            </a:r>
            <a:r>
              <a:rPr spc="-130" dirty="0"/>
              <a:t>–</a:t>
            </a:r>
            <a:r>
              <a:rPr spc="10" dirty="0"/>
              <a:t> </a:t>
            </a:r>
            <a:r>
              <a:rPr dirty="0"/>
              <a:t>in</a:t>
            </a:r>
            <a:r>
              <a:rPr spc="-10" dirty="0"/>
              <a:t> </a:t>
            </a:r>
            <a:r>
              <a:rPr dirty="0"/>
              <a:t>other</a:t>
            </a:r>
            <a:r>
              <a:rPr spc="-15" dirty="0"/>
              <a:t> </a:t>
            </a:r>
            <a:r>
              <a:rPr spc="60" dirty="0"/>
              <a:t>words</a:t>
            </a:r>
            <a:r>
              <a:rPr dirty="0"/>
              <a:t> at</a:t>
            </a:r>
            <a:r>
              <a:rPr spc="-10" dirty="0"/>
              <a:t> </a:t>
            </a:r>
            <a:r>
              <a:rPr dirty="0"/>
              <a:t>or </a:t>
            </a:r>
            <a:r>
              <a:rPr spc="65" dirty="0"/>
              <a:t>above</a:t>
            </a:r>
            <a:r>
              <a:rPr dirty="0"/>
              <a:t> </a:t>
            </a:r>
            <a:r>
              <a:rPr spc="55" dirty="0"/>
              <a:t>around</a:t>
            </a:r>
            <a:r>
              <a:rPr spc="10" dirty="0"/>
              <a:t> </a:t>
            </a:r>
            <a:r>
              <a:rPr spc="50" dirty="0"/>
              <a:t>100</a:t>
            </a:r>
            <a:r>
              <a:rPr spc="35" dirty="0"/>
              <a:t> </a:t>
            </a:r>
            <a:r>
              <a:rPr spc="65" dirty="0"/>
              <a:t>dwellings </a:t>
            </a:r>
            <a:r>
              <a:rPr dirty="0"/>
              <a:t>per</a:t>
            </a:r>
            <a:r>
              <a:rPr spc="-20" dirty="0"/>
              <a:t> </a:t>
            </a:r>
            <a:r>
              <a:rPr spc="60" dirty="0"/>
              <a:t>hectare</a:t>
            </a:r>
            <a:r>
              <a:rPr spc="-15" dirty="0"/>
              <a:t> </a:t>
            </a:r>
            <a:r>
              <a:rPr spc="100" dirty="0"/>
              <a:t>and</a:t>
            </a:r>
            <a:r>
              <a:rPr spc="-25" dirty="0"/>
              <a:t> </a:t>
            </a:r>
            <a:r>
              <a:rPr spc="60" dirty="0"/>
              <a:t>certainly</a:t>
            </a:r>
            <a:r>
              <a:rPr spc="-25" dirty="0"/>
              <a:t> </a:t>
            </a:r>
            <a:r>
              <a:rPr dirty="0"/>
              <a:t>not</a:t>
            </a:r>
            <a:r>
              <a:rPr spc="-35" dirty="0"/>
              <a:t> </a:t>
            </a:r>
            <a:r>
              <a:rPr spc="55" dirty="0"/>
              <a:t>below</a:t>
            </a:r>
            <a:r>
              <a:rPr spc="-30" dirty="0"/>
              <a:t> </a:t>
            </a:r>
            <a:r>
              <a:rPr spc="25" dirty="0"/>
              <a:t>60</a:t>
            </a:r>
          </a:p>
        </p:txBody>
      </p:sp>
      <p:pic>
        <p:nvPicPr>
          <p:cNvPr id="4" name="object 4" descr="A black and green text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04409" y="240954"/>
            <a:ext cx="2825067" cy="6625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5B9BF21-843D-D202-2724-E6043FCBCBE1}"/>
                  </a:ext>
                </a:extLst>
              </p14:cNvPr>
              <p14:cNvContentPartPr/>
              <p14:nvPr/>
            </p14:nvContentPartPr>
            <p14:xfrm>
              <a:off x="1287650" y="2349701"/>
              <a:ext cx="6460920" cy="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5B9BF21-843D-D202-2724-E6043FCBCBE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3650" y="2133701"/>
                <a:ext cx="65685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834C49E-1863-DE27-6061-862118FD0519}"/>
                  </a:ext>
                </a:extLst>
              </p14:cNvPr>
              <p14:cNvContentPartPr/>
              <p14:nvPr/>
            </p14:nvContentPartPr>
            <p14:xfrm>
              <a:off x="1287650" y="2390021"/>
              <a:ext cx="6433560" cy="128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834C49E-1863-DE27-6061-862118FD051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4010" y="2282021"/>
                <a:ext cx="6541200" cy="34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B29C289-3BE3-ADD5-AC1D-168BF9E87782}"/>
                  </a:ext>
                </a:extLst>
              </p14:cNvPr>
              <p14:cNvContentPartPr/>
              <p14:nvPr/>
            </p14:nvContentPartPr>
            <p14:xfrm>
              <a:off x="6528170" y="3696821"/>
              <a:ext cx="3264840" cy="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B29C289-3BE3-ADD5-AC1D-168BF9E8778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74530" y="3480821"/>
                <a:ext cx="33724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8EF27FA-1572-4B2C-9136-19D5A09223BA}"/>
                  </a:ext>
                </a:extLst>
              </p14:cNvPr>
              <p14:cNvContentPartPr/>
              <p14:nvPr/>
            </p14:nvContentPartPr>
            <p14:xfrm>
              <a:off x="6528530" y="3568301"/>
              <a:ext cx="3186720" cy="20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8EF27FA-1572-4B2C-9136-19D5A09223B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74530" y="3460661"/>
                <a:ext cx="329436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0CAAD4A-7A77-C255-39AD-4431CA17F865}"/>
                  </a:ext>
                </a:extLst>
              </p14:cNvPr>
              <p14:cNvContentPartPr/>
              <p14:nvPr/>
            </p14:nvContentPartPr>
            <p14:xfrm>
              <a:off x="6302810" y="5568737"/>
              <a:ext cx="2990160" cy="40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0CAAD4A-7A77-C255-39AD-4431CA17F86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49170" y="5460737"/>
                <a:ext cx="309780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E8D302-D779-4456-1AFC-F82BFB76F958}"/>
                  </a:ext>
                </a:extLst>
              </p14:cNvPr>
              <p14:cNvContentPartPr/>
              <p14:nvPr/>
            </p14:nvContentPartPr>
            <p14:xfrm>
              <a:off x="6322970" y="5822668"/>
              <a:ext cx="2949840" cy="20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E8D302-D779-4456-1AFC-F82BFB76F95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69330" y="5715028"/>
                <a:ext cx="3057480" cy="23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3942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303402"/>
            <a:ext cx="9973945" cy="1327620"/>
          </a:xfrm>
          <a:prstGeom prst="rect">
            <a:avLst/>
          </a:prstGeom>
        </p:spPr>
        <p:txBody>
          <a:bodyPr vert="horz" wrap="square" lIns="0" tIns="644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Appropriate</a:t>
            </a:r>
            <a:r>
              <a:rPr spc="-135" dirty="0"/>
              <a:t> </a:t>
            </a:r>
            <a:r>
              <a:rPr spc="155" dirty="0"/>
              <a:t>Local</a:t>
            </a:r>
            <a:r>
              <a:rPr spc="-140" dirty="0"/>
              <a:t> </a:t>
            </a:r>
            <a:r>
              <a:rPr spc="105" dirty="0"/>
              <a:t>Plan</a:t>
            </a:r>
            <a:r>
              <a:rPr spc="-140" dirty="0"/>
              <a:t> </a:t>
            </a:r>
            <a:r>
              <a:rPr spc="100" dirty="0"/>
              <a:t>policies</a:t>
            </a:r>
            <a:r>
              <a:rPr spc="-135" dirty="0"/>
              <a:t> </a:t>
            </a:r>
            <a:r>
              <a:rPr spc="40" dirty="0"/>
              <a:t>(b)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146503"/>
            <a:ext cx="10318750" cy="3929152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39395" marR="5080" indent="-227329">
              <a:lnSpc>
                <a:spcPct val="900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90" dirty="0">
                <a:latin typeface="Calibri"/>
                <a:cs typeface="Calibri"/>
              </a:rPr>
              <a:t>Parking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135" dirty="0">
                <a:latin typeface="Calibri"/>
                <a:cs typeface="Calibri"/>
              </a:rPr>
              <a:t>standards: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spc="155" dirty="0">
                <a:latin typeface="Calibri"/>
                <a:cs typeface="Calibri"/>
              </a:rPr>
              <a:t>Councils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95" dirty="0">
                <a:latin typeface="Calibri"/>
                <a:cs typeface="Calibri"/>
              </a:rPr>
              <a:t>should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70" dirty="0">
                <a:latin typeface="Calibri"/>
                <a:cs typeface="Calibri"/>
              </a:rPr>
              <a:t>adopt</a:t>
            </a:r>
            <a:r>
              <a:rPr sz="2800" spc="-165" dirty="0">
                <a:latin typeface="Calibri"/>
                <a:cs typeface="Calibri"/>
              </a:rPr>
              <a:t> </a:t>
            </a:r>
            <a:r>
              <a:rPr sz="2800" spc="95" dirty="0">
                <a:latin typeface="Calibri"/>
                <a:cs typeface="Calibri"/>
              </a:rPr>
              <a:t>‘car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free’</a:t>
            </a:r>
            <a:r>
              <a:rPr sz="2800" spc="-1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or</a:t>
            </a:r>
            <a:r>
              <a:rPr sz="2800" spc="-160" dirty="0">
                <a:latin typeface="Calibri"/>
                <a:cs typeface="Calibri"/>
              </a:rPr>
              <a:t> </a:t>
            </a:r>
            <a:r>
              <a:rPr sz="2800" spc="95" dirty="0">
                <a:latin typeface="Calibri"/>
                <a:cs typeface="Calibri"/>
              </a:rPr>
              <a:t>‘car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lite’ 	</a:t>
            </a:r>
            <a:r>
              <a:rPr sz="2800" spc="70" dirty="0">
                <a:latin typeface="Calibri"/>
                <a:cs typeface="Calibri"/>
              </a:rPr>
              <a:t>housing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60" dirty="0">
                <a:latin typeface="Calibri"/>
                <a:cs typeface="Calibri"/>
              </a:rPr>
              <a:t>development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110" dirty="0" err="1">
                <a:latin typeface="Calibri"/>
                <a:cs typeface="Calibri"/>
              </a:rPr>
              <a:t>polic</a:t>
            </a:r>
            <a:r>
              <a:rPr lang="en-GB" sz="2800" spc="110" dirty="0">
                <a:latin typeface="Calibri"/>
                <a:cs typeface="Calibri"/>
              </a:rPr>
              <a:t>y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lang="en-GB" sz="2800" spc="20" dirty="0">
                <a:latin typeface="Calibri"/>
                <a:cs typeface="Calibri"/>
              </a:rPr>
              <a:t>restricting </a:t>
            </a:r>
            <a:r>
              <a:rPr lang="en-GB" sz="2800" spc="30" dirty="0">
                <a:latin typeface="Calibri"/>
                <a:cs typeface="Calibri"/>
              </a:rPr>
              <a:t>par</a:t>
            </a:r>
            <a:r>
              <a:rPr sz="2800" spc="50" dirty="0">
                <a:latin typeface="Calibri"/>
                <a:cs typeface="Calibri"/>
              </a:rPr>
              <a:t>king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lang="en-GB" sz="2800" spc="-35" dirty="0">
                <a:latin typeface="Calibri"/>
                <a:cs typeface="Calibri"/>
              </a:rPr>
              <a:t>for private vehicles. Car club parking OK. Blue Badge parking YES.</a:t>
            </a:r>
            <a:endParaRPr sz="2800" dirty="0">
              <a:latin typeface="Calibri"/>
              <a:cs typeface="Calibri"/>
            </a:endParaRPr>
          </a:p>
          <a:p>
            <a:pPr marL="239395" marR="97790" indent="-227329">
              <a:lnSpc>
                <a:spcPct val="9000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155" dirty="0">
                <a:latin typeface="Calibri"/>
                <a:cs typeface="Calibri"/>
              </a:rPr>
              <a:t>Councils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95" dirty="0">
                <a:latin typeface="Calibri"/>
                <a:cs typeface="Calibri"/>
              </a:rPr>
              <a:t>should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125" dirty="0">
                <a:latin typeface="Calibri"/>
                <a:cs typeface="Calibri"/>
              </a:rPr>
              <a:t>seek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promote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b="1" spc="105" dirty="0">
                <a:latin typeface="Calibri"/>
                <a:cs typeface="Calibri"/>
              </a:rPr>
              <a:t>redevelopment</a:t>
            </a:r>
            <a:r>
              <a:rPr sz="2800" b="1" spc="15" dirty="0">
                <a:latin typeface="Calibri"/>
                <a:cs typeface="Calibri"/>
              </a:rPr>
              <a:t> </a:t>
            </a:r>
            <a:r>
              <a:rPr sz="2800" b="1" spc="70" dirty="0">
                <a:latin typeface="Calibri"/>
                <a:cs typeface="Calibri"/>
              </a:rPr>
              <a:t>of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b="1" spc="140" dirty="0">
                <a:latin typeface="Calibri"/>
                <a:cs typeface="Calibri"/>
              </a:rPr>
              <a:t>surface 	</a:t>
            </a:r>
            <a:r>
              <a:rPr sz="2800" b="1" spc="160" dirty="0">
                <a:latin typeface="Calibri"/>
                <a:cs typeface="Calibri"/>
              </a:rPr>
              <a:t>car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145" dirty="0">
                <a:latin typeface="Calibri"/>
                <a:cs typeface="Calibri"/>
              </a:rPr>
              <a:t>parks</a:t>
            </a:r>
            <a:r>
              <a:rPr sz="2800" b="1" spc="30" dirty="0">
                <a:latin typeface="Calibri"/>
                <a:cs typeface="Calibri"/>
              </a:rPr>
              <a:t> </a:t>
            </a:r>
            <a:r>
              <a:rPr sz="2800" spc="100" dirty="0">
                <a:latin typeface="Calibri"/>
                <a:cs typeface="Calibri"/>
              </a:rPr>
              <a:t>and</a:t>
            </a:r>
            <a:r>
              <a:rPr sz="2800" spc="-1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‘big box’</a:t>
            </a:r>
            <a:r>
              <a:rPr sz="2800" spc="-1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retail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85" dirty="0">
                <a:latin typeface="Calibri"/>
                <a:cs typeface="Calibri"/>
              </a:rPr>
              <a:t>make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better </a:t>
            </a:r>
            <a:r>
              <a:rPr sz="2800" spc="130" dirty="0">
                <a:latin typeface="Calibri"/>
                <a:cs typeface="Calibri"/>
              </a:rPr>
              <a:t>use</a:t>
            </a:r>
            <a:r>
              <a:rPr sz="2800" dirty="0">
                <a:latin typeface="Calibri"/>
                <a:cs typeface="Calibri"/>
              </a:rPr>
              <a:t> of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165" dirty="0">
                <a:latin typeface="Calibri"/>
                <a:cs typeface="Calibri"/>
              </a:rPr>
              <a:t>space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(this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30" dirty="0">
                <a:latin typeface="Calibri"/>
                <a:cs typeface="Calibri"/>
              </a:rPr>
              <a:t>will 	</a:t>
            </a:r>
            <a:r>
              <a:rPr sz="2800" spc="135" dirty="0">
                <a:latin typeface="Calibri"/>
                <a:cs typeface="Calibri"/>
              </a:rPr>
              <a:t>also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promote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more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100" dirty="0">
                <a:latin typeface="Calibri"/>
                <a:cs typeface="Calibri"/>
              </a:rPr>
              <a:t>sustainable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travel),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105" dirty="0">
                <a:latin typeface="Calibri"/>
                <a:cs typeface="Calibri"/>
              </a:rPr>
              <a:t>especially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town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70" dirty="0">
                <a:latin typeface="Calibri"/>
                <a:cs typeface="Calibri"/>
              </a:rPr>
              <a:t>centres</a:t>
            </a:r>
            <a:endParaRPr sz="2800" dirty="0">
              <a:latin typeface="Calibri"/>
              <a:cs typeface="Calibri"/>
            </a:endParaRPr>
          </a:p>
          <a:p>
            <a:pPr marL="240029" marR="716280" indent="-227965">
              <a:lnSpc>
                <a:spcPts val="3020"/>
              </a:lnSpc>
              <a:spcBef>
                <a:spcPts val="105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65" dirty="0">
                <a:latin typeface="Calibri"/>
                <a:cs typeface="Calibri"/>
              </a:rPr>
              <a:t>FUNDAMENTAL: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b="1" spc="140" dirty="0">
                <a:latin typeface="Calibri"/>
                <a:cs typeface="Calibri"/>
              </a:rPr>
              <a:t>sustainable</a:t>
            </a:r>
            <a:r>
              <a:rPr sz="2800" b="1" spc="30" dirty="0">
                <a:latin typeface="Calibri"/>
                <a:cs typeface="Calibri"/>
              </a:rPr>
              <a:t> </a:t>
            </a:r>
            <a:r>
              <a:rPr sz="2800" b="1" spc="114" dirty="0">
                <a:latin typeface="Calibri"/>
                <a:cs typeface="Calibri"/>
              </a:rPr>
              <a:t>location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i.e.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145" dirty="0">
                <a:latin typeface="Calibri"/>
                <a:cs typeface="Calibri"/>
              </a:rPr>
              <a:t>a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75" dirty="0">
                <a:latin typeface="Calibri"/>
                <a:cs typeface="Calibri"/>
              </a:rPr>
              <a:t>location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where 	</a:t>
            </a:r>
            <a:r>
              <a:rPr sz="2800" spc="75" dirty="0">
                <a:latin typeface="Calibri"/>
                <a:cs typeface="Calibri"/>
              </a:rPr>
              <a:t>residents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70" dirty="0">
                <a:latin typeface="Calibri"/>
                <a:cs typeface="Calibri"/>
              </a:rPr>
              <a:t>do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not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60" dirty="0">
                <a:latin typeface="Calibri"/>
                <a:cs typeface="Calibri"/>
              </a:rPr>
              <a:t>have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130" dirty="0">
                <a:latin typeface="Calibri"/>
                <a:cs typeface="Calibri"/>
              </a:rPr>
              <a:t>use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145" dirty="0">
                <a:latin typeface="Calibri"/>
                <a:cs typeface="Calibri"/>
              </a:rPr>
              <a:t>a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110" dirty="0">
                <a:latin typeface="Calibri"/>
                <a:cs typeface="Calibri"/>
              </a:rPr>
              <a:t>car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majority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trips</a:t>
            </a:r>
            <a:endParaRPr sz="28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665" algn="l"/>
              </a:tabLst>
            </a:pPr>
            <a:r>
              <a:rPr sz="2800" spc="195" dirty="0">
                <a:latin typeface="Calibri"/>
                <a:cs typeface="Calibri"/>
              </a:rPr>
              <a:t>Less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75" dirty="0">
                <a:latin typeface="Calibri"/>
                <a:cs typeface="Calibri"/>
              </a:rPr>
              <a:t>car-</a:t>
            </a:r>
            <a:r>
              <a:rPr sz="2800" spc="80" dirty="0">
                <a:latin typeface="Calibri"/>
                <a:cs typeface="Calibri"/>
              </a:rPr>
              <a:t>centric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b="1" spc="50" dirty="0">
                <a:latin typeface="Calibri"/>
                <a:cs typeface="Calibri"/>
              </a:rPr>
              <a:t>town</a:t>
            </a:r>
            <a:r>
              <a:rPr sz="2800" b="1" spc="-40" dirty="0">
                <a:latin typeface="Calibri"/>
                <a:cs typeface="Calibri"/>
              </a:rPr>
              <a:t> </a:t>
            </a:r>
            <a:r>
              <a:rPr sz="2800" b="1" spc="135" dirty="0">
                <a:latin typeface="Calibri"/>
                <a:cs typeface="Calibri"/>
              </a:rPr>
              <a:t>centres</a:t>
            </a:r>
            <a:r>
              <a:rPr sz="2800" spc="135" dirty="0">
                <a:latin typeface="Calibri"/>
                <a:cs typeface="Calibri"/>
              </a:rPr>
              <a:t>: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90" dirty="0">
                <a:latin typeface="Calibri"/>
                <a:cs typeface="Calibri"/>
              </a:rPr>
              <a:t>make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55" dirty="0">
                <a:latin typeface="Calibri"/>
                <a:cs typeface="Calibri"/>
              </a:rPr>
              <a:t>them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nicer!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4" name="object 4" descr="A black and green text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7622" y="194853"/>
            <a:ext cx="2825067" cy="6625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F8C305E-4E14-2AFA-64BF-C431B9718A31}"/>
                  </a:ext>
                </a:extLst>
              </p14:cNvPr>
              <p14:cNvContentPartPr/>
              <p14:nvPr/>
            </p14:nvContentPartPr>
            <p14:xfrm>
              <a:off x="1199415" y="2339508"/>
              <a:ext cx="2861280" cy="159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F8C305E-4E14-2AFA-64BF-C431B9718A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5775" y="2231868"/>
                <a:ext cx="2968920" cy="37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92960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83E6B-88C5-8B1C-187F-8BED53815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>
            <a:extLst>
              <a:ext uri="{FF2B5EF4-FFF2-40B4-BE49-F238E27FC236}">
                <a16:creationId xmlns:a16="http://schemas.microsoft.com/office/drawing/2014/main" id="{7F26E36F-6EDC-4874-07B2-BDE558756A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6939" y="303402"/>
            <a:ext cx="9973945" cy="1327620"/>
          </a:xfrm>
          <a:prstGeom prst="rect">
            <a:avLst/>
          </a:prstGeom>
        </p:spPr>
        <p:txBody>
          <a:bodyPr vert="horz" wrap="square" lIns="0" tIns="644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Appropriate</a:t>
            </a:r>
            <a:r>
              <a:rPr spc="-135" dirty="0"/>
              <a:t> </a:t>
            </a:r>
            <a:r>
              <a:rPr spc="155" dirty="0"/>
              <a:t>Local</a:t>
            </a:r>
            <a:r>
              <a:rPr spc="-140" dirty="0"/>
              <a:t> </a:t>
            </a:r>
            <a:r>
              <a:rPr spc="105" dirty="0"/>
              <a:t>Plan</a:t>
            </a:r>
            <a:r>
              <a:rPr spc="-140" dirty="0"/>
              <a:t> </a:t>
            </a:r>
            <a:r>
              <a:rPr spc="100" dirty="0"/>
              <a:t>policies</a:t>
            </a:r>
            <a:r>
              <a:rPr spc="-135" dirty="0"/>
              <a:t> </a:t>
            </a:r>
            <a:r>
              <a:rPr spc="40" dirty="0"/>
              <a:t>(</a:t>
            </a:r>
            <a:r>
              <a:rPr lang="en-GB" spc="40"/>
              <a:t>c</a:t>
            </a:r>
            <a:r>
              <a:rPr spc="40"/>
              <a:t>)</a:t>
            </a:r>
            <a:endParaRPr spc="4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8099C3B-52AC-A7C5-0497-CEE06D373B44}"/>
              </a:ext>
            </a:extLst>
          </p:cNvPr>
          <p:cNvSpPr txBox="1"/>
          <p:nvPr/>
        </p:nvSpPr>
        <p:spPr>
          <a:xfrm>
            <a:off x="916939" y="2146503"/>
            <a:ext cx="10318750" cy="3648562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39395" marR="5080" indent="-227329">
              <a:lnSpc>
                <a:spcPct val="900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b="1" dirty="0"/>
              <a:t>Town </a:t>
            </a:r>
            <a:r>
              <a:rPr lang="en-US" sz="2800" b="1" dirty="0" err="1"/>
              <a:t>centres</a:t>
            </a:r>
            <a:r>
              <a:rPr lang="en-US" sz="2800" b="1" dirty="0"/>
              <a:t> </a:t>
            </a:r>
            <a:r>
              <a:rPr lang="en-US" sz="2800" dirty="0"/>
              <a:t>Place-based, town-</a:t>
            </a:r>
            <a:r>
              <a:rPr lang="en-US" sz="2800" dirty="0" err="1"/>
              <a:t>centre</a:t>
            </a:r>
            <a:r>
              <a:rPr lang="en-US" sz="2800" dirty="0"/>
              <a:t> policies in Local Plans should be linked to reduction in car-parking and traffic, and a shift away from car-dependent retail on the town periphery.</a:t>
            </a:r>
            <a:r>
              <a:rPr lang="en-US" sz="2800" b="1" dirty="0"/>
              <a:t> </a:t>
            </a:r>
          </a:p>
          <a:p>
            <a:pPr marL="239395" marR="5080" indent="-227329">
              <a:lnSpc>
                <a:spcPct val="900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2800" dirty="0"/>
              <a:t>Local Plans should support public transport, walking, cycling and wheeling by allocating space for bus transit, delivery hubs and walking and cycling infrastructure</a:t>
            </a:r>
          </a:p>
          <a:p>
            <a:pPr marL="239395" marR="5080" indent="-227329">
              <a:lnSpc>
                <a:spcPct val="900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</a:tabLst>
            </a:pPr>
            <a:r>
              <a:rPr lang="en-GB" sz="2800" dirty="0"/>
              <a:t>Local Plans should provide clarity for developers, particularly on low car-parking standards, to ensure local authorities can lever investment into public transport, walking and cycling.</a:t>
            </a:r>
            <a:r>
              <a:rPr lang="en-GB" sz="2800" b="1" dirty="0"/>
              <a:t> 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4" name="object 4" descr="A black and green text  AI-generated content may be incorrect.">
            <a:extLst>
              <a:ext uri="{FF2B5EF4-FFF2-40B4-BE49-F238E27FC236}">
                <a16:creationId xmlns:a16="http://schemas.microsoft.com/office/drawing/2014/main" id="{D5E2190A-9BC2-F356-7E1C-E746DC45E4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7622" y="194853"/>
            <a:ext cx="2825067" cy="6625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2229F8B-DF94-B5E6-11A8-407E1E97FD01}"/>
                  </a:ext>
                </a:extLst>
              </p14:cNvPr>
              <p14:cNvContentPartPr/>
              <p14:nvPr/>
            </p14:nvContentPartPr>
            <p14:xfrm>
              <a:off x="1110890" y="2180501"/>
              <a:ext cx="2301120" cy="366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2229F8B-DF94-B5E6-11A8-407E1E97FD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7250" y="2072501"/>
                <a:ext cx="2408760" cy="58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3D07F84-8070-3821-8736-A14F15D051EA}"/>
                  </a:ext>
                </a:extLst>
              </p14:cNvPr>
              <p14:cNvContentPartPr/>
              <p14:nvPr/>
            </p14:nvContentPartPr>
            <p14:xfrm>
              <a:off x="5421890" y="3863141"/>
              <a:ext cx="6253200" cy="307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3D07F84-8070-3821-8736-A14F15D051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67890" y="3755141"/>
                <a:ext cx="6360840" cy="52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15A3717-E580-314A-DE63-B7A0F196DB46}"/>
                  </a:ext>
                </a:extLst>
              </p14:cNvPr>
              <p14:cNvContentPartPr/>
              <p14:nvPr/>
            </p14:nvContentPartPr>
            <p14:xfrm>
              <a:off x="1128530" y="4315661"/>
              <a:ext cx="1795320" cy="129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15A3717-E580-314A-DE63-B7A0F196DB4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4530" y="4208021"/>
                <a:ext cx="1902960" cy="3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CC2BA09-CCFA-9619-2188-E67520025FC9}"/>
                  </a:ext>
                </a:extLst>
              </p14:cNvPr>
              <p14:cNvContentPartPr/>
              <p14:nvPr/>
            </p14:nvContentPartPr>
            <p14:xfrm>
              <a:off x="2753930" y="4286141"/>
              <a:ext cx="2101680" cy="149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CC2BA09-CCFA-9619-2188-E67520025FC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99930" y="4178141"/>
                <a:ext cx="220932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792955C-8788-A7C0-CB6D-D0C649810532}"/>
                  </a:ext>
                </a:extLst>
              </p14:cNvPr>
              <p14:cNvContentPartPr/>
              <p14:nvPr/>
            </p14:nvContentPartPr>
            <p14:xfrm>
              <a:off x="5051810" y="4197221"/>
              <a:ext cx="2144160" cy="435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792955C-8788-A7C0-CB6D-D0C64981053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7810" y="4089581"/>
                <a:ext cx="2251800" cy="65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D3CA77F-9C60-9B5B-F6A6-A18DF73DBD29}"/>
                  </a:ext>
                </a:extLst>
              </p14:cNvPr>
              <p14:cNvContentPartPr/>
              <p14:nvPr/>
            </p14:nvContentPartPr>
            <p14:xfrm>
              <a:off x="4674170" y="4314941"/>
              <a:ext cx="1009440" cy="168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D3CA77F-9C60-9B5B-F6A6-A18DF73DBD2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20170" y="4207301"/>
                <a:ext cx="1117080" cy="3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F64A1AB-C8EF-5568-58E4-56BB82B0B75F}"/>
                  </a:ext>
                </a:extLst>
              </p14:cNvPr>
              <p14:cNvContentPartPr/>
              <p14:nvPr/>
            </p14:nvContentPartPr>
            <p14:xfrm>
              <a:off x="5653370" y="4748381"/>
              <a:ext cx="3070800" cy="296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F64A1AB-C8EF-5568-58E4-56BB82B0B75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99370" y="4640381"/>
                <a:ext cx="3178440" cy="51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5202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303402"/>
            <a:ext cx="9973945" cy="1327620"/>
          </a:xfrm>
          <a:prstGeom prst="rect">
            <a:avLst/>
          </a:prstGeom>
        </p:spPr>
        <p:txBody>
          <a:bodyPr vert="horz" wrap="square" lIns="0" tIns="644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95" dirty="0"/>
              <a:t>Clarity</a:t>
            </a:r>
            <a:r>
              <a:rPr spc="-160" dirty="0"/>
              <a:t> </a:t>
            </a:r>
            <a:r>
              <a:rPr spc="-35" dirty="0"/>
              <a:t>for</a:t>
            </a:r>
            <a:r>
              <a:rPr spc="-175" dirty="0"/>
              <a:t> </a:t>
            </a:r>
            <a:r>
              <a:rPr spc="-10" dirty="0"/>
              <a:t>developers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2146503"/>
            <a:ext cx="6276975" cy="3212033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39395" marR="5080" indent="-227329">
              <a:lnSpc>
                <a:spcPts val="3030"/>
              </a:lnSpc>
              <a:spcBef>
                <a:spcPts val="47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185" dirty="0">
                <a:latin typeface="Calibri"/>
                <a:cs typeface="Calibri"/>
              </a:rPr>
              <a:t>Cl</a:t>
            </a:r>
            <a:r>
              <a:rPr lang="en-GB" sz="2800" b="1" spc="185" dirty="0">
                <a:latin typeface="Calibri"/>
                <a:cs typeface="Calibri"/>
              </a:rPr>
              <a:t>arity in </a:t>
            </a:r>
            <a:r>
              <a:rPr sz="2800" b="1" spc="195" dirty="0">
                <a:latin typeface="Calibri"/>
                <a:cs typeface="Calibri"/>
              </a:rPr>
              <a:t>Local</a:t>
            </a:r>
            <a:r>
              <a:rPr sz="2800" b="1" spc="-20" dirty="0">
                <a:latin typeface="Calibri"/>
                <a:cs typeface="Calibri"/>
              </a:rPr>
              <a:t> </a:t>
            </a:r>
            <a:r>
              <a:rPr sz="2800" b="1" spc="145" dirty="0">
                <a:latin typeface="Calibri"/>
                <a:cs typeface="Calibri"/>
              </a:rPr>
              <a:t>Plan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spc="155" dirty="0">
                <a:latin typeface="Calibri"/>
                <a:cs typeface="Calibri"/>
              </a:rPr>
              <a:t>policies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lang="en-GB" sz="2800" b="1" spc="-5" dirty="0">
                <a:latin typeface="Calibri"/>
                <a:cs typeface="Calibri"/>
              </a:rPr>
              <a:t>on expectations on how people will travel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85" dirty="0" err="1">
                <a:latin typeface="Calibri"/>
                <a:cs typeface="Calibri"/>
              </a:rPr>
              <a:t>essentia</a:t>
            </a:r>
            <a:r>
              <a:rPr lang="en-GB" sz="2800" spc="85" dirty="0">
                <a:latin typeface="Calibri"/>
                <a:cs typeface="Calibri"/>
              </a:rPr>
              <a:t>l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45" dirty="0">
                <a:latin typeface="Calibri"/>
                <a:cs typeface="Calibri"/>
              </a:rPr>
              <a:t>gaining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70" dirty="0">
                <a:latin typeface="Calibri"/>
                <a:cs typeface="Calibri"/>
              </a:rPr>
              <a:t>value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from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50" dirty="0">
                <a:latin typeface="Calibri"/>
                <a:cs typeface="Calibri"/>
              </a:rPr>
              <a:t>development</a:t>
            </a:r>
            <a:endParaRPr lang="en-GB" sz="2800" spc="50" dirty="0">
              <a:latin typeface="Calibri"/>
              <a:cs typeface="Calibri"/>
            </a:endParaRPr>
          </a:p>
          <a:p>
            <a:pPr marL="239395" marR="5080" indent="-227329">
              <a:lnSpc>
                <a:spcPts val="3030"/>
              </a:lnSpc>
              <a:spcBef>
                <a:spcPts val="475"/>
              </a:spcBef>
              <a:buFont typeface="Arial"/>
              <a:buChar char="•"/>
              <a:tabLst>
                <a:tab pos="241300" algn="l"/>
              </a:tabLst>
            </a:pPr>
            <a:endParaRPr sz="2800" dirty="0">
              <a:latin typeface="Calibri"/>
              <a:cs typeface="Calibri"/>
            </a:endParaRPr>
          </a:p>
          <a:p>
            <a:pPr marL="239395" marR="241935" indent="-227329">
              <a:lnSpc>
                <a:spcPct val="90000"/>
              </a:lnSpc>
              <a:spcBef>
                <a:spcPts val="5"/>
              </a:spcBef>
              <a:buFont typeface="Arial"/>
              <a:buChar char="•"/>
              <a:tabLst>
                <a:tab pos="241300" algn="l"/>
              </a:tabLst>
            </a:pPr>
            <a:r>
              <a:rPr sz="2800" i="1" spc="70" dirty="0">
                <a:latin typeface="Calibri"/>
                <a:cs typeface="Calibri"/>
              </a:rPr>
              <a:t>“The</a:t>
            </a:r>
            <a:r>
              <a:rPr sz="2800" i="1" spc="-40" dirty="0">
                <a:latin typeface="Calibri"/>
                <a:cs typeface="Calibri"/>
              </a:rPr>
              <a:t> </a:t>
            </a:r>
            <a:r>
              <a:rPr sz="2800" i="1" spc="145" dirty="0">
                <a:latin typeface="Calibri"/>
                <a:cs typeface="Calibri"/>
              </a:rPr>
              <a:t>spend</a:t>
            </a:r>
            <a:r>
              <a:rPr sz="2800" i="1" spc="-30" dirty="0">
                <a:latin typeface="Calibri"/>
                <a:cs typeface="Calibri"/>
              </a:rPr>
              <a:t> </a:t>
            </a:r>
            <a:r>
              <a:rPr sz="2800" i="1" spc="95" dirty="0">
                <a:latin typeface="Calibri"/>
                <a:cs typeface="Calibri"/>
              </a:rPr>
              <a:t>on</a:t>
            </a:r>
            <a:r>
              <a:rPr sz="2800" i="1" spc="-55" dirty="0">
                <a:latin typeface="Calibri"/>
                <a:cs typeface="Calibri"/>
              </a:rPr>
              <a:t> </a:t>
            </a:r>
            <a:r>
              <a:rPr sz="2800" i="1" spc="90" dirty="0">
                <a:latin typeface="Calibri"/>
                <a:cs typeface="Calibri"/>
              </a:rPr>
              <a:t>roads</a:t>
            </a:r>
            <a:r>
              <a:rPr sz="2800" i="1" spc="-35" dirty="0">
                <a:latin typeface="Calibri"/>
                <a:cs typeface="Calibri"/>
              </a:rPr>
              <a:t> </a:t>
            </a:r>
            <a:r>
              <a:rPr sz="2800" i="1" spc="90" dirty="0">
                <a:latin typeface="Calibri"/>
                <a:cs typeface="Calibri"/>
              </a:rPr>
              <a:t>was</a:t>
            </a:r>
            <a:r>
              <a:rPr sz="2800" i="1" spc="-55" dirty="0">
                <a:latin typeface="Calibri"/>
                <a:cs typeface="Calibri"/>
              </a:rPr>
              <a:t> </a:t>
            </a:r>
            <a:r>
              <a:rPr sz="2800" i="1" spc="125" dirty="0">
                <a:latin typeface="Calibri"/>
                <a:cs typeface="Calibri"/>
              </a:rPr>
              <a:t>reduced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spc="-25" dirty="0">
                <a:latin typeface="Calibri"/>
                <a:cs typeface="Calibri"/>
              </a:rPr>
              <a:t>to 	</a:t>
            </a:r>
            <a:r>
              <a:rPr sz="2800" i="1" spc="55" dirty="0">
                <a:latin typeface="Calibri"/>
                <a:cs typeface="Calibri"/>
              </a:rPr>
              <a:t>just</a:t>
            </a:r>
            <a:r>
              <a:rPr sz="2800" i="1" spc="-40" dirty="0">
                <a:latin typeface="Calibri"/>
                <a:cs typeface="Calibri"/>
              </a:rPr>
              <a:t> </a:t>
            </a:r>
            <a:r>
              <a:rPr sz="2800" i="1" spc="70" dirty="0">
                <a:latin typeface="Calibri"/>
                <a:cs typeface="Calibri"/>
              </a:rPr>
              <a:t>£2m,</a:t>
            </a:r>
            <a:r>
              <a:rPr sz="2800" i="1" spc="-10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freeing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spc="110" dirty="0">
                <a:latin typeface="Calibri"/>
                <a:cs typeface="Calibri"/>
              </a:rPr>
              <a:t>up</a:t>
            </a:r>
            <a:r>
              <a:rPr sz="2800" i="1" spc="-25" dirty="0">
                <a:latin typeface="Calibri"/>
                <a:cs typeface="Calibri"/>
              </a:rPr>
              <a:t> </a:t>
            </a:r>
            <a:r>
              <a:rPr sz="2800" i="1" spc="75" dirty="0">
                <a:latin typeface="Calibri"/>
                <a:cs typeface="Calibri"/>
              </a:rPr>
              <a:t>£23m</a:t>
            </a:r>
            <a:r>
              <a:rPr sz="2800" i="1" spc="-15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to</a:t>
            </a:r>
            <a:r>
              <a:rPr sz="2800" i="1" spc="-30" dirty="0">
                <a:latin typeface="Calibri"/>
                <a:cs typeface="Calibri"/>
              </a:rPr>
              <a:t> </a:t>
            </a:r>
            <a:r>
              <a:rPr sz="2800" i="1" spc="120" dirty="0">
                <a:latin typeface="Calibri"/>
                <a:cs typeface="Calibri"/>
              </a:rPr>
              <a:t>be</a:t>
            </a:r>
            <a:r>
              <a:rPr sz="2800" i="1" spc="-25" dirty="0">
                <a:latin typeface="Calibri"/>
                <a:cs typeface="Calibri"/>
              </a:rPr>
              <a:t> </a:t>
            </a:r>
            <a:r>
              <a:rPr sz="2800" i="1" spc="95" dirty="0">
                <a:latin typeface="Calibri"/>
                <a:cs typeface="Calibri"/>
              </a:rPr>
              <a:t>spent 	on</a:t>
            </a:r>
            <a:r>
              <a:rPr sz="2800" i="1" spc="-65" dirty="0">
                <a:latin typeface="Calibri"/>
                <a:cs typeface="Calibri"/>
              </a:rPr>
              <a:t> </a:t>
            </a:r>
            <a:r>
              <a:rPr sz="2800" i="1" spc="65" dirty="0">
                <a:latin typeface="Calibri"/>
                <a:cs typeface="Calibri"/>
              </a:rPr>
              <a:t>facilities</a:t>
            </a:r>
            <a:r>
              <a:rPr sz="2800" i="1" spc="-35" dirty="0">
                <a:latin typeface="Calibri"/>
                <a:cs typeface="Calibri"/>
              </a:rPr>
              <a:t> </a:t>
            </a:r>
            <a:r>
              <a:rPr sz="2800" i="1" dirty="0">
                <a:latin typeface="Calibri"/>
                <a:cs typeface="Calibri"/>
              </a:rPr>
              <a:t>for</a:t>
            </a:r>
            <a:r>
              <a:rPr sz="2800" i="1" spc="-45" dirty="0">
                <a:latin typeface="Calibri"/>
                <a:cs typeface="Calibri"/>
              </a:rPr>
              <a:t> </a:t>
            </a:r>
            <a:r>
              <a:rPr sz="2800" i="1" spc="55" dirty="0">
                <a:latin typeface="Calibri"/>
                <a:cs typeface="Calibri"/>
              </a:rPr>
              <a:t>the</a:t>
            </a:r>
            <a:r>
              <a:rPr sz="2800" i="1" spc="-55" dirty="0">
                <a:latin typeface="Calibri"/>
                <a:cs typeface="Calibri"/>
              </a:rPr>
              <a:t> </a:t>
            </a:r>
            <a:r>
              <a:rPr sz="2800" i="1" spc="75" dirty="0">
                <a:latin typeface="Calibri"/>
                <a:cs typeface="Calibri"/>
              </a:rPr>
              <a:t>whole</a:t>
            </a:r>
            <a:r>
              <a:rPr sz="2800" i="1" spc="-35" dirty="0">
                <a:latin typeface="Calibri"/>
                <a:cs typeface="Calibri"/>
              </a:rPr>
              <a:t> </a:t>
            </a:r>
            <a:r>
              <a:rPr sz="2800" i="1" spc="80" dirty="0">
                <a:latin typeface="Calibri"/>
                <a:cs typeface="Calibri"/>
              </a:rPr>
              <a:t>community”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4" name="object 4" descr="A black and green text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7622" y="194853"/>
            <a:ext cx="2825067" cy="66253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7543800" y="1321262"/>
            <a:ext cx="4038600" cy="4862513"/>
            <a:chOff x="8127484" y="2244833"/>
            <a:chExt cx="3536315" cy="39338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7484" y="2244833"/>
              <a:ext cx="3535695" cy="39334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17662" y="2339212"/>
              <a:ext cx="3359403" cy="3749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3140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66222" y="1660519"/>
            <a:ext cx="3284236" cy="4190708"/>
            <a:chOff x="409950" y="318509"/>
            <a:chExt cx="5538226" cy="616764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950" y="318509"/>
              <a:ext cx="5538226" cy="61676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239" y="433958"/>
              <a:ext cx="5323839" cy="594144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952240" y="5943600"/>
            <a:ext cx="3429000" cy="79573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800" dirty="0">
                <a:latin typeface="Calibri"/>
                <a:cs typeface="Calibri"/>
              </a:rPr>
              <a:t>An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important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65" dirty="0">
                <a:latin typeface="Calibri"/>
                <a:cs typeface="Calibri"/>
              </a:rPr>
              <a:t>read…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750"/>
              </a:spcBef>
            </a:pPr>
            <a:r>
              <a:rPr sz="10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https://www.sustrans.org.uk/media/13431/stepping-</a:t>
            </a:r>
            <a:r>
              <a:rPr sz="1000" u="sng" spc="-2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off-</a:t>
            </a:r>
            <a:r>
              <a:rPr sz="10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the-road-to-nowhere-report-</a:t>
            </a:r>
            <a:r>
              <a:rPr sz="1000" u="sng" spc="7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sustrans-</a:t>
            </a:r>
            <a:r>
              <a:rPr sz="10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create-</a:t>
            </a:r>
            <a:r>
              <a:rPr sz="10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Calibri"/>
                <a:cs typeface="Calibri"/>
                <a:hlinkClick r:id="rId4"/>
              </a:rPr>
              <a:t>streets.pdf</a:t>
            </a:r>
            <a:endParaRPr sz="10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15000" y="1660519"/>
            <a:ext cx="3666332" cy="4191000"/>
            <a:chOff x="6649203" y="260598"/>
            <a:chExt cx="4732655" cy="532828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9203" y="260598"/>
              <a:ext cx="4732037" cy="53279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0939" y="368173"/>
              <a:ext cx="4533137" cy="5116703"/>
            </a:xfrm>
            <a:prstGeom prst="rect">
              <a:avLst/>
            </a:prstGeom>
          </p:spPr>
        </p:pic>
      </p:grpSp>
      <p:sp>
        <p:nvSpPr>
          <p:cNvPr id="9" name="object 2" descr="$PPTXTitle">
            <a:extLst>
              <a:ext uri="{FF2B5EF4-FFF2-40B4-BE49-F238E27FC236}">
                <a16:creationId xmlns:a16="http://schemas.microsoft.com/office/drawing/2014/main" id="{16B5444A-3ADC-AE18-2E3E-9C8651C8FECA}"/>
              </a:ext>
            </a:extLst>
          </p:cNvPr>
          <p:cNvSpPr txBox="1">
            <a:spLocks/>
          </p:cNvSpPr>
          <p:nvPr/>
        </p:nvSpPr>
        <p:spPr>
          <a:xfrm>
            <a:off x="916939" y="303402"/>
            <a:ext cx="9973945" cy="1327620"/>
          </a:xfrm>
          <a:prstGeom prst="rect">
            <a:avLst/>
          </a:prstGeom>
        </p:spPr>
        <p:txBody>
          <a:bodyPr vert="horz" wrap="square" lIns="0" tIns="64422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GB" sz="4400" b="1" spc="95" dirty="0">
                <a:solidFill>
                  <a:srgbClr val="008080"/>
                </a:solidFill>
              </a:rPr>
              <a:t>Predict and provide…. OR … ‘vision-led’</a:t>
            </a:r>
            <a:endParaRPr lang="en-GB" sz="4400" b="1" spc="-1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18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6939" y="303402"/>
            <a:ext cx="9973945" cy="995272"/>
          </a:xfrm>
          <a:prstGeom prst="rect">
            <a:avLst/>
          </a:prstGeom>
        </p:spPr>
        <p:txBody>
          <a:bodyPr vert="horz" wrap="square" lIns="0" tIns="31508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Transport</a:t>
            </a:r>
            <a:r>
              <a:rPr spc="-145" dirty="0"/>
              <a:t> </a:t>
            </a:r>
            <a:r>
              <a:rPr lang="en-GB" spc="95" dirty="0"/>
              <a:t>Strategy </a:t>
            </a:r>
            <a:r>
              <a:rPr spc="90" dirty="0"/>
              <a:t>policies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73682"/>
            <a:ext cx="10342245" cy="4611199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675"/>
              </a:spcBef>
            </a:pPr>
            <a:r>
              <a:rPr sz="2400" spc="130" dirty="0">
                <a:latin typeface="Calibri"/>
                <a:cs typeface="Calibri"/>
              </a:rPr>
              <a:t>Local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Transport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spc="120" dirty="0">
                <a:latin typeface="Calibri"/>
                <a:cs typeface="Calibri"/>
              </a:rPr>
              <a:t>Plans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lang="en-GB" sz="2400" spc="60" dirty="0">
                <a:latin typeface="Calibri"/>
                <a:cs typeface="Calibri"/>
              </a:rPr>
              <a:t>MUST include </a:t>
            </a:r>
            <a:r>
              <a:rPr sz="2400" spc="10" dirty="0">
                <a:latin typeface="Calibri"/>
                <a:cs typeface="Calibri"/>
              </a:rPr>
              <a:t>strong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residential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spc="85" dirty="0">
                <a:latin typeface="Calibri"/>
                <a:cs typeface="Calibri"/>
              </a:rPr>
              <a:t>and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spc="50" dirty="0">
                <a:latin typeface="Calibri"/>
                <a:cs typeface="Calibri"/>
              </a:rPr>
              <a:t>destination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parking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spc="90" dirty="0" err="1">
                <a:latin typeface="Calibri"/>
                <a:cs typeface="Calibri"/>
              </a:rPr>
              <a:t>polic</a:t>
            </a:r>
            <a:r>
              <a:rPr lang="en-GB" sz="2400" spc="90" dirty="0">
                <a:latin typeface="Calibri"/>
                <a:cs typeface="Calibri"/>
              </a:rPr>
              <a:t>y with the aim of </a:t>
            </a:r>
            <a:r>
              <a:rPr sz="2400" dirty="0">
                <a:latin typeface="Calibri"/>
                <a:cs typeface="Calibri"/>
              </a:rPr>
              <a:t>deliver</a:t>
            </a:r>
            <a:r>
              <a:rPr lang="en-GB" sz="2400" dirty="0" err="1">
                <a:latin typeface="Calibri"/>
                <a:cs typeface="Calibri"/>
              </a:rPr>
              <a:t>ing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spc="55" dirty="0">
                <a:latin typeface="Calibri"/>
                <a:cs typeface="Calibri"/>
              </a:rPr>
              <a:t>incremental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80" dirty="0">
                <a:latin typeface="Calibri"/>
                <a:cs typeface="Calibri"/>
              </a:rPr>
              <a:t>mode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shift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i.e.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spc="100" dirty="0">
                <a:latin typeface="Calibri"/>
                <a:cs typeface="Calibri"/>
              </a:rPr>
              <a:t>car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spc="50" dirty="0">
                <a:latin typeface="Calibri"/>
                <a:cs typeface="Calibri"/>
              </a:rPr>
              <a:t>trips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spc="90" dirty="0">
                <a:latin typeface="Calibri"/>
                <a:cs typeface="Calibri"/>
              </a:rPr>
              <a:t>public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transport</a:t>
            </a:r>
            <a:r>
              <a:rPr lang="en-GB" sz="2400" dirty="0">
                <a:latin typeface="Calibri"/>
                <a:cs typeface="Calibri"/>
              </a:rPr>
              <a:t>/</a:t>
            </a:r>
            <a:r>
              <a:rPr sz="2400" spc="45" dirty="0">
                <a:latin typeface="Calibri"/>
                <a:cs typeface="Calibri"/>
              </a:rPr>
              <a:t>walking</a:t>
            </a:r>
            <a:r>
              <a:rPr lang="en-GB" sz="2400" spc="45" dirty="0">
                <a:latin typeface="Calibri"/>
                <a:cs typeface="Calibri"/>
              </a:rPr>
              <a:t>/</a:t>
            </a:r>
            <a:r>
              <a:rPr sz="2400" dirty="0">
                <a:latin typeface="Calibri"/>
                <a:cs typeface="Calibri"/>
              </a:rPr>
              <a:t>wheeling</a:t>
            </a:r>
            <a:r>
              <a:rPr lang="en-GB" sz="2400" spc="-10" dirty="0">
                <a:latin typeface="Calibri"/>
                <a:cs typeface="Calibri"/>
              </a:rPr>
              <a:t>/</a:t>
            </a:r>
            <a:r>
              <a:rPr sz="2400" spc="85" dirty="0">
                <a:latin typeface="Calibri"/>
                <a:cs typeface="Calibri"/>
              </a:rPr>
              <a:t>cycling.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110" dirty="0">
                <a:latin typeface="Calibri"/>
                <a:cs typeface="Calibri"/>
              </a:rPr>
              <a:t>Backed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70" dirty="0">
                <a:latin typeface="Calibri"/>
                <a:cs typeface="Calibri"/>
              </a:rPr>
              <a:t>up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b="1" spc="125" dirty="0">
                <a:latin typeface="Calibri"/>
                <a:cs typeface="Calibri"/>
              </a:rPr>
              <a:t>mode</a:t>
            </a:r>
            <a:r>
              <a:rPr sz="2400" b="1" spc="5" dirty="0">
                <a:latin typeface="Calibri"/>
                <a:cs typeface="Calibri"/>
              </a:rPr>
              <a:t> </a:t>
            </a:r>
            <a:r>
              <a:rPr sz="2400" b="1" spc="95" dirty="0">
                <a:latin typeface="Calibri"/>
                <a:cs typeface="Calibri"/>
              </a:rPr>
              <a:t>shift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65" dirty="0">
                <a:latin typeface="Calibri"/>
                <a:cs typeface="Calibri"/>
              </a:rPr>
              <a:t>targets</a:t>
            </a:r>
            <a:r>
              <a:rPr sz="2400" spc="65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 marL="240029" marR="291465" indent="-227965">
              <a:lnSpc>
                <a:spcPts val="2300"/>
              </a:lnSpc>
              <a:spcBef>
                <a:spcPts val="980"/>
              </a:spcBef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Transport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75" dirty="0">
                <a:latin typeface="Calibri"/>
                <a:cs typeface="Calibri"/>
              </a:rPr>
              <a:t>planners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90" dirty="0">
                <a:latin typeface="Calibri"/>
                <a:cs typeface="Calibri"/>
              </a:rPr>
              <a:t>should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55" dirty="0">
                <a:latin typeface="Calibri"/>
                <a:cs typeface="Calibri"/>
              </a:rPr>
              <a:t>planning,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55" dirty="0">
                <a:latin typeface="Calibri"/>
                <a:cs typeface="Calibri"/>
              </a:rPr>
              <a:t>highways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85" dirty="0">
                <a:latin typeface="Calibri"/>
                <a:cs typeface="Calibri"/>
              </a:rPr>
              <a:t>and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45" dirty="0">
                <a:latin typeface="Calibri"/>
                <a:cs typeface="Calibri"/>
              </a:rPr>
              <a:t>parking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90" dirty="0">
                <a:latin typeface="Calibri"/>
                <a:cs typeface="Calibri"/>
              </a:rPr>
              <a:t>teams 	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b="1" spc="100" dirty="0">
                <a:latin typeface="Calibri"/>
                <a:cs typeface="Calibri"/>
              </a:rPr>
              <a:t>control</a:t>
            </a:r>
            <a:r>
              <a:rPr lang="en-GB" sz="2400" b="1" spc="100" dirty="0">
                <a:latin typeface="Calibri"/>
                <a:cs typeface="Calibri"/>
              </a:rPr>
              <a:t> availability and </a:t>
            </a:r>
            <a:r>
              <a:rPr lang="en-GB" sz="2400" b="1" spc="-70" dirty="0">
                <a:latin typeface="Calibri"/>
                <a:cs typeface="Calibri"/>
              </a:rPr>
              <a:t>cost of </a:t>
            </a:r>
            <a:r>
              <a:rPr sz="2400" b="1" spc="145" dirty="0">
                <a:latin typeface="Calibri"/>
                <a:cs typeface="Calibri"/>
              </a:rPr>
              <a:t>car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80" dirty="0">
                <a:latin typeface="Calibri"/>
                <a:cs typeface="Calibri"/>
              </a:rPr>
              <a:t>parking</a:t>
            </a:r>
            <a:r>
              <a:rPr sz="2400" spc="80" dirty="0">
                <a:latin typeface="Calibri"/>
                <a:cs typeface="Calibri"/>
              </a:rPr>
              <a:t>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60" dirty="0">
                <a:latin typeface="Calibri"/>
                <a:cs typeface="Calibri"/>
              </a:rPr>
              <a:t>including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50" dirty="0">
                <a:latin typeface="Calibri"/>
                <a:cs typeface="Calibri"/>
              </a:rPr>
              <a:t>reducing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85" dirty="0">
                <a:latin typeface="Calibri"/>
                <a:cs typeface="Calibri"/>
              </a:rPr>
              <a:t>and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75" dirty="0">
                <a:latin typeface="Calibri"/>
                <a:cs typeface="Calibri"/>
              </a:rPr>
              <a:t>increasing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90" dirty="0">
                <a:latin typeface="Calibri"/>
                <a:cs typeface="Calibri"/>
              </a:rPr>
              <a:t>charges</a:t>
            </a:r>
            <a:r>
              <a:rPr sz="2400" spc="-50" dirty="0">
                <a:latin typeface="Calibri"/>
                <a:cs typeface="Calibri"/>
              </a:rPr>
              <a:t> / </a:t>
            </a:r>
            <a:r>
              <a:rPr sz="2400" dirty="0">
                <a:latin typeface="Calibri"/>
                <a:cs typeface="Calibri"/>
              </a:rPr>
              <a:t>introducing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114" dirty="0">
                <a:latin typeface="Calibri"/>
                <a:cs typeface="Calibri"/>
              </a:rPr>
              <a:t>a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65" dirty="0">
                <a:latin typeface="Calibri"/>
                <a:cs typeface="Calibri"/>
              </a:rPr>
              <a:t>Workplace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Parking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Levy.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spc="100" dirty="0">
                <a:latin typeface="Calibri"/>
                <a:cs typeface="Calibri"/>
              </a:rPr>
              <a:t>Surplus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95" dirty="0">
                <a:latin typeface="Calibri"/>
                <a:cs typeface="Calibri"/>
              </a:rPr>
              <a:t>income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spc="130" dirty="0">
                <a:latin typeface="Calibri"/>
                <a:cs typeface="Calibri"/>
              </a:rPr>
              <a:t>can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70" dirty="0">
                <a:latin typeface="Calibri"/>
                <a:cs typeface="Calibri"/>
              </a:rPr>
              <a:t>be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75" dirty="0">
                <a:latin typeface="Calibri"/>
                <a:cs typeface="Calibri"/>
              </a:rPr>
              <a:t>allocated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improve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spc="55" dirty="0">
                <a:latin typeface="Calibri"/>
                <a:cs typeface="Calibri"/>
              </a:rPr>
              <a:t>people’s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travel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spc="125" dirty="0">
                <a:latin typeface="Calibri"/>
                <a:cs typeface="Calibri"/>
              </a:rPr>
              <a:t>choices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e.g.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funding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spc="95" dirty="0">
                <a:latin typeface="Calibri"/>
                <a:cs typeface="Calibri"/>
              </a:rPr>
              <a:t>concessionary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fares.</a:t>
            </a:r>
            <a:endParaRPr sz="2400" dirty="0">
              <a:latin typeface="Calibri"/>
              <a:cs typeface="Calibri"/>
            </a:endParaRPr>
          </a:p>
          <a:p>
            <a:pPr marL="239395" marR="99695" indent="-227329">
              <a:lnSpc>
                <a:spcPct val="80000"/>
              </a:lnSpc>
              <a:spcBef>
                <a:spcPts val="104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10" dirty="0">
                <a:latin typeface="Calibri"/>
                <a:cs typeface="Calibri"/>
              </a:rPr>
              <a:t>Transport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authorities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85" dirty="0">
                <a:latin typeface="Calibri"/>
                <a:cs typeface="Calibri"/>
              </a:rPr>
              <a:t>should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b="1" spc="85" dirty="0">
                <a:latin typeface="Calibri"/>
                <a:cs typeface="Calibri"/>
              </a:rPr>
              <a:t>adopt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spc="155" dirty="0">
                <a:latin typeface="Calibri"/>
                <a:cs typeface="Calibri"/>
              </a:rPr>
              <a:t>bus</a:t>
            </a:r>
            <a:r>
              <a:rPr sz="2400" b="1" spc="15" dirty="0">
                <a:latin typeface="Calibri"/>
                <a:cs typeface="Calibri"/>
              </a:rPr>
              <a:t> </a:t>
            </a:r>
            <a:r>
              <a:rPr sz="2400" b="1" spc="105" dirty="0">
                <a:latin typeface="Calibri"/>
                <a:cs typeface="Calibri"/>
              </a:rPr>
              <a:t>franchising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90" dirty="0">
                <a:latin typeface="Calibri"/>
                <a:cs typeface="Calibri"/>
              </a:rPr>
              <a:t>powers</a:t>
            </a:r>
            <a:r>
              <a:rPr sz="2400" b="1" spc="2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with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114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view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to 	</a:t>
            </a:r>
            <a:r>
              <a:rPr sz="2400" spc="120" dirty="0">
                <a:latin typeface="Calibri"/>
                <a:cs typeface="Calibri"/>
              </a:rPr>
              <a:t>cross-</a:t>
            </a:r>
            <a:r>
              <a:rPr sz="2400" spc="90" dirty="0">
                <a:latin typeface="Calibri"/>
                <a:cs typeface="Calibri"/>
              </a:rPr>
              <a:t>subsidising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profitable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spc="85" dirty="0">
                <a:latin typeface="Calibri"/>
                <a:cs typeface="Calibri"/>
              </a:rPr>
              <a:t>and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spc="50" dirty="0">
                <a:latin typeface="Calibri"/>
                <a:cs typeface="Calibri"/>
              </a:rPr>
              <a:t>non-</a:t>
            </a:r>
            <a:r>
              <a:rPr sz="2400" dirty="0">
                <a:latin typeface="Calibri"/>
                <a:cs typeface="Calibri"/>
              </a:rPr>
              <a:t>profitable</a:t>
            </a:r>
            <a:r>
              <a:rPr sz="2400" spc="90" dirty="0">
                <a:latin typeface="Calibri"/>
                <a:cs typeface="Calibri"/>
              </a:rPr>
              <a:t> </a:t>
            </a:r>
            <a:r>
              <a:rPr sz="2400" spc="45" dirty="0">
                <a:latin typeface="Calibri"/>
                <a:cs typeface="Calibri"/>
              </a:rPr>
              <a:t>routes. </a:t>
            </a:r>
            <a:r>
              <a:rPr sz="2400" dirty="0">
                <a:latin typeface="Calibri"/>
                <a:cs typeface="Calibri"/>
              </a:rPr>
              <a:t>They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spc="90" dirty="0">
                <a:latin typeface="Calibri"/>
                <a:cs typeface="Calibri"/>
              </a:rPr>
              <a:t>should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spc="75" dirty="0">
                <a:latin typeface="Calibri"/>
                <a:cs typeface="Calibri"/>
              </a:rPr>
              <a:t>consider 	using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parking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105" dirty="0">
                <a:latin typeface="Calibri"/>
                <a:cs typeface="Calibri"/>
              </a:rPr>
              <a:t>account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100" dirty="0">
                <a:latin typeface="Calibri"/>
                <a:cs typeface="Calibri"/>
              </a:rPr>
              <a:t>surplus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to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fund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125" dirty="0">
                <a:latin typeface="Calibri"/>
                <a:cs typeface="Calibri"/>
              </a:rPr>
              <a:t>bus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infrastructure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85" dirty="0">
                <a:latin typeface="Calibri"/>
                <a:cs typeface="Calibri"/>
              </a:rPr>
              <a:t>and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110" dirty="0">
                <a:latin typeface="Calibri"/>
                <a:cs typeface="Calibri"/>
              </a:rPr>
              <a:t>concessions.</a:t>
            </a:r>
            <a:endParaRPr sz="2400" dirty="0">
              <a:latin typeface="Calibri"/>
              <a:cs typeface="Calibri"/>
            </a:endParaRPr>
          </a:p>
          <a:p>
            <a:pPr marL="240029" marR="95885" indent="-227965">
              <a:lnSpc>
                <a:spcPts val="2300"/>
              </a:lnSpc>
              <a:spcBef>
                <a:spcPts val="980"/>
              </a:spcBef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latin typeface="Calibri"/>
                <a:cs typeface="Calibri"/>
              </a:rPr>
              <a:t>Transport,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55" dirty="0">
                <a:latin typeface="Calibri"/>
                <a:cs typeface="Calibri"/>
              </a:rPr>
              <a:t>highways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spc="85" dirty="0">
                <a:latin typeface="Calibri"/>
                <a:cs typeface="Calibri"/>
              </a:rPr>
              <a:t>and</a:t>
            </a:r>
            <a:r>
              <a:rPr sz="2400" spc="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parking</a:t>
            </a:r>
            <a:r>
              <a:rPr sz="2400" spc="30" dirty="0">
                <a:latin typeface="Calibri"/>
                <a:cs typeface="Calibri"/>
              </a:rPr>
              <a:t> </a:t>
            </a:r>
            <a:r>
              <a:rPr sz="2400" spc="100" dirty="0">
                <a:latin typeface="Calibri"/>
                <a:cs typeface="Calibri"/>
              </a:rPr>
              <a:t>teams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90" dirty="0">
                <a:latin typeface="Calibri"/>
                <a:cs typeface="Calibri"/>
              </a:rPr>
              <a:t>should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spc="114" dirty="0">
                <a:latin typeface="Calibri"/>
                <a:cs typeface="Calibri"/>
              </a:rPr>
              <a:t>also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together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70" dirty="0">
                <a:latin typeface="Calibri"/>
                <a:cs typeface="Calibri"/>
              </a:rPr>
              <a:t>allocate 	</a:t>
            </a:r>
            <a:r>
              <a:rPr sz="2400" spc="114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75" dirty="0">
                <a:latin typeface="Calibri"/>
                <a:cs typeface="Calibri"/>
              </a:rPr>
              <a:t>minimum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120" dirty="0">
                <a:latin typeface="Calibri"/>
                <a:cs typeface="Calibri"/>
              </a:rPr>
              <a:t>25%</a:t>
            </a:r>
            <a:r>
              <a:rPr sz="2400" dirty="0">
                <a:latin typeface="Calibri"/>
                <a:cs typeface="Calibri"/>
              </a:rPr>
              <a:t> of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50" dirty="0">
                <a:latin typeface="Calibri"/>
                <a:cs typeface="Calibri"/>
              </a:rPr>
              <a:t>urban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b="1" spc="105" dirty="0">
                <a:latin typeface="Calibri"/>
                <a:cs typeface="Calibri"/>
              </a:rPr>
              <a:t>kerbside</a:t>
            </a:r>
            <a:r>
              <a:rPr sz="2400" b="1" spc="10" dirty="0">
                <a:latin typeface="Calibri"/>
                <a:cs typeface="Calibri"/>
              </a:rPr>
              <a:t> </a:t>
            </a:r>
            <a:r>
              <a:rPr sz="2400" spc="120" dirty="0">
                <a:latin typeface="Calibri"/>
                <a:cs typeface="Calibri"/>
              </a:rPr>
              <a:t>space,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165" dirty="0">
                <a:latin typeface="Calibri"/>
                <a:cs typeface="Calibri"/>
              </a:rPr>
              <a:t>as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well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165" dirty="0">
                <a:latin typeface="Calibri"/>
                <a:cs typeface="Calibri"/>
              </a:rPr>
              <a:t>as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120" dirty="0">
                <a:latin typeface="Calibri"/>
                <a:cs typeface="Calibri"/>
              </a:rPr>
              <a:t>excess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road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125" dirty="0">
                <a:latin typeface="Calibri"/>
                <a:cs typeface="Calibri"/>
              </a:rPr>
              <a:t>space 	</a:t>
            </a:r>
            <a:r>
              <a:rPr sz="2400" spc="75" dirty="0">
                <a:latin typeface="Calibri"/>
                <a:cs typeface="Calibri"/>
              </a:rPr>
              <a:t>and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road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85" dirty="0">
                <a:latin typeface="Calibri"/>
                <a:cs typeface="Calibri"/>
              </a:rPr>
              <a:t>lanes,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60" dirty="0">
                <a:latin typeface="Calibri"/>
                <a:cs typeface="Calibri"/>
              </a:rPr>
              <a:t>active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travel,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95" dirty="0">
                <a:latin typeface="Calibri"/>
                <a:cs typeface="Calibri"/>
              </a:rPr>
              <a:t>public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transport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85" dirty="0">
                <a:latin typeface="Calibri"/>
                <a:cs typeface="Calibri"/>
              </a:rPr>
              <a:t>and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green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infrastructure.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4" name="object 4" descr="A black and green text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34729" y="17729"/>
            <a:ext cx="2857119" cy="6947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0AAAA98-A5A6-EEAD-E33C-F4E8E0AD7AF2}"/>
                  </a:ext>
                </a:extLst>
              </p14:cNvPr>
              <p14:cNvContentPartPr/>
              <p14:nvPr/>
            </p14:nvContentPartPr>
            <p14:xfrm>
              <a:off x="1504370" y="3253301"/>
              <a:ext cx="5696640" cy="168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0AAAA98-A5A6-EEAD-E33C-F4E8E0AD7A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0370" y="3145661"/>
                <a:ext cx="5804280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EBEDE7E-971C-5344-F708-66542DB64436}"/>
                  </a:ext>
                </a:extLst>
              </p14:cNvPr>
              <p14:cNvContentPartPr/>
              <p14:nvPr/>
            </p14:nvContentPartPr>
            <p14:xfrm>
              <a:off x="4876490" y="4532381"/>
              <a:ext cx="4058640" cy="168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EBEDE7E-971C-5344-F708-66542DB6443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22850" y="4424381"/>
                <a:ext cx="4166280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D2A7A00-4B9E-1861-95BD-185079AB51D4}"/>
                  </a:ext>
                </a:extLst>
              </p14:cNvPr>
              <p14:cNvContentPartPr/>
              <p14:nvPr/>
            </p14:nvContentPartPr>
            <p14:xfrm>
              <a:off x="4788290" y="5839901"/>
              <a:ext cx="1190160" cy="149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D2A7A00-4B9E-1861-95BD-185079AB51D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34650" y="5731901"/>
                <a:ext cx="1297800" cy="36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582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9ACD7-4706-E25B-072D-019CD6A1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1. Principles and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70CEB-8D2D-DE8B-B66B-087D9E020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Do your council’s parking policies:</a:t>
            </a:r>
          </a:p>
          <a:p>
            <a:r>
              <a:rPr lang="en-GB" dirty="0"/>
              <a:t>Acknowledge the need to reduce car use and ownership, and the role parking policy plays in this?</a:t>
            </a:r>
          </a:p>
          <a:p>
            <a:r>
              <a:rPr lang="en-GB" dirty="0"/>
              <a:t>Acknowledge the role parking policy plays in </a:t>
            </a:r>
          </a:p>
          <a:p>
            <a:pPr lvl="1"/>
            <a:r>
              <a:rPr lang="en-GB" dirty="0"/>
              <a:t>A) improving air quality and public health</a:t>
            </a:r>
          </a:p>
          <a:p>
            <a:pPr lvl="1"/>
            <a:r>
              <a:rPr lang="en-GB" dirty="0"/>
              <a:t>B) creating safe and attractive streets?</a:t>
            </a:r>
          </a:p>
          <a:p>
            <a:pPr lvl="1"/>
            <a:r>
              <a:rPr lang="en-GB" dirty="0"/>
              <a:t>C) reducing greenhouse gas emissions?</a:t>
            </a:r>
          </a:p>
          <a:p>
            <a:r>
              <a:rPr lang="en-GB" dirty="0"/>
              <a:t>Commit to make parking policy fair for all residents, not just car owners?</a:t>
            </a:r>
          </a:p>
          <a:p>
            <a:r>
              <a:rPr lang="en-GB" dirty="0"/>
              <a:t>Include a  hierarchy of kerbside use that places Blue Badge holders and sustainable uses above car parking?</a:t>
            </a:r>
          </a:p>
          <a:p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1207EBC-13D7-000C-E025-BBA58BB1DC63}"/>
                  </a:ext>
                </a:extLst>
              </p14:cNvPr>
              <p14:cNvContentPartPr/>
              <p14:nvPr/>
            </p14:nvContentPartPr>
            <p14:xfrm>
              <a:off x="3184908" y="3215465"/>
              <a:ext cx="3828960" cy="29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1207EBC-13D7-000C-E025-BBA58BB1DC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0908" y="3107465"/>
                <a:ext cx="393660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0AC8F6-8C05-185F-41D3-1ACE251A876A}"/>
                  </a:ext>
                </a:extLst>
              </p14:cNvPr>
              <p14:cNvContentPartPr/>
              <p14:nvPr/>
            </p14:nvContentPartPr>
            <p14:xfrm>
              <a:off x="7013868" y="3215465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0AC8F6-8C05-185F-41D3-1ACE251A876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59868" y="31074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F2D0DB-F3C9-13F2-6FF1-D8B70F38D9F5}"/>
                  </a:ext>
                </a:extLst>
              </p14:cNvPr>
              <p14:cNvContentPartPr/>
              <p14:nvPr/>
            </p14:nvContentPartPr>
            <p14:xfrm>
              <a:off x="3225588" y="3586985"/>
              <a:ext cx="3222360" cy="34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F2D0DB-F3C9-13F2-6FF1-D8B70F38D9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71588" y="3479345"/>
                <a:ext cx="333000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7B0FAE2-9D52-6965-FFD8-F387F5C0CDEB}"/>
                  </a:ext>
                </a:extLst>
              </p14:cNvPr>
              <p14:cNvContentPartPr/>
              <p14:nvPr/>
            </p14:nvContentPartPr>
            <p14:xfrm>
              <a:off x="3004188" y="3898745"/>
              <a:ext cx="3095640" cy="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7B0FAE2-9D52-6965-FFD8-F387F5C0CD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50188" y="3682745"/>
                <a:ext cx="32032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9A3586D-C6BE-030F-09F5-77B7EEFC46F9}"/>
                  </a:ext>
                </a:extLst>
              </p14:cNvPr>
              <p14:cNvContentPartPr/>
              <p14:nvPr/>
            </p14:nvContentPartPr>
            <p14:xfrm>
              <a:off x="3084828" y="4239665"/>
              <a:ext cx="3236400" cy="30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9A3586D-C6BE-030F-09F5-77B7EEFC46F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31188" y="4132025"/>
                <a:ext cx="3344040" cy="24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989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CAE99-19BB-C5E8-7B86-3DDB44604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64931-C265-8A8D-6F29-FD082535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490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2. Controlling 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1599C-D058-15DD-6C7E-C2722F178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/>
              <a:t>Do your council’s parking policies:</a:t>
            </a:r>
          </a:p>
          <a:p>
            <a:r>
              <a:rPr lang="en-GB" dirty="0"/>
              <a:t>Include on-street parking in a CPZ wherever it is practical to enforce it?</a:t>
            </a:r>
          </a:p>
          <a:p>
            <a:r>
              <a:rPr lang="en-GB" dirty="0"/>
              <a:t>Include numerous small CPZs rather than a few large ones, with no exemptions for residents of other CPZs?</a:t>
            </a:r>
          </a:p>
          <a:p>
            <a:r>
              <a:rPr lang="en-GB" dirty="0"/>
              <a:t>Levy a surcharge on any additional parking permits beyond one per household?</a:t>
            </a:r>
          </a:p>
          <a:p>
            <a:r>
              <a:rPr lang="en-GB" dirty="0"/>
              <a:t>Take steps to prevent conversion of front gardens to parking, including restricting new pavement crossovers?</a:t>
            </a:r>
          </a:p>
          <a:p>
            <a:r>
              <a:rPr lang="en-GB" dirty="0"/>
              <a:t>State that new housing developments should be car-free wherever possible, and subject to CPZs if not?</a:t>
            </a:r>
          </a:p>
          <a:p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BBB71E6-C41F-E507-DCDC-1D028D6BF6E0}"/>
                  </a:ext>
                </a:extLst>
              </p14:cNvPr>
              <p14:cNvContentPartPr/>
              <p14:nvPr/>
            </p14:nvContentPartPr>
            <p14:xfrm>
              <a:off x="2330774" y="3030311"/>
              <a:ext cx="2973960" cy="1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BBB71E6-C41F-E507-DCDC-1D028D6BF6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77134" y="2922671"/>
                <a:ext cx="308160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5795D7C-4E1D-26C6-DCFF-9AAA0505579D}"/>
                  </a:ext>
                </a:extLst>
              </p14:cNvPr>
              <p14:cNvContentPartPr/>
              <p14:nvPr/>
            </p14:nvContentPartPr>
            <p14:xfrm>
              <a:off x="6238934" y="4732751"/>
              <a:ext cx="1901520" cy="19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5795D7C-4E1D-26C6-DCFF-9AAA050557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4934" y="4624751"/>
                <a:ext cx="20091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EB4EE40-1D79-EFE2-545C-DA39D23E226A}"/>
                  </a:ext>
                </a:extLst>
              </p14:cNvPr>
              <p14:cNvContentPartPr/>
              <p14:nvPr/>
            </p14:nvContentPartPr>
            <p14:xfrm>
              <a:off x="8140094" y="5522231"/>
              <a:ext cx="933120" cy="71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EB4EE40-1D79-EFE2-545C-DA39D23E226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86094" y="5414591"/>
                <a:ext cx="104076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9C387B1-42F8-A6E9-8385-6FE5DA2887E4}"/>
                  </a:ext>
                </a:extLst>
              </p14:cNvPr>
              <p14:cNvContentPartPr/>
              <p14:nvPr/>
            </p14:nvContentPartPr>
            <p14:xfrm>
              <a:off x="2133494" y="3854351"/>
              <a:ext cx="6078960" cy="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9C387B1-42F8-A6E9-8385-6FE5DA2887E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9494" y="3638351"/>
                <a:ext cx="618660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7641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810DF-96AA-6844-CB11-5908F96E4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E47CB-C9D0-7D17-0300-4A6D5FA5B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3. The cost of 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C0938-38DE-AFE1-E492-E5FA229FB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Do your council’s parking policies:</a:t>
            </a:r>
          </a:p>
          <a:p>
            <a:r>
              <a:rPr lang="en-GB" dirty="0"/>
              <a:t>Charge a minimum of £150 for a year’s parking permit, regardless of fuel or car type?</a:t>
            </a:r>
          </a:p>
          <a:p>
            <a:r>
              <a:rPr lang="en-GB" dirty="0"/>
              <a:t>Differentiate parking charges by fuel type and/or size, with larger/dirtier vehicles paying more?</a:t>
            </a:r>
          </a:p>
          <a:p>
            <a:r>
              <a:rPr lang="en-GB" dirty="0"/>
              <a:t>Levy a diesel surcharge on parking permit prices to discourage diesel vehicles?</a:t>
            </a:r>
          </a:p>
          <a:p>
            <a:r>
              <a:rPr lang="en-GB" dirty="0"/>
              <a:t>Ensure that there is no free parking within their area of responsibility (except for Blue Badge holders where appropriate)?</a:t>
            </a:r>
          </a:p>
          <a:p>
            <a:r>
              <a:rPr lang="en-GB" dirty="0"/>
              <a:t>Charge no more than one-sixth the price of the cheapest car parking permit for cycle storage (e.g. in a cycle hangar)?</a:t>
            </a:r>
          </a:p>
          <a:p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150FACA-116F-EA9D-1D64-80EF6C4E4B9E}"/>
                  </a:ext>
                </a:extLst>
              </p14:cNvPr>
              <p14:cNvContentPartPr/>
              <p14:nvPr/>
            </p14:nvContentPartPr>
            <p14:xfrm>
              <a:off x="4267214" y="2419031"/>
              <a:ext cx="675000" cy="73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150FACA-116F-EA9D-1D64-80EF6C4E4B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13214" y="2311391"/>
                <a:ext cx="78264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BD267AF-5E8E-68CF-694A-D5EA3A40F311}"/>
                  </a:ext>
                </a:extLst>
              </p14:cNvPr>
              <p14:cNvContentPartPr/>
              <p14:nvPr/>
            </p14:nvContentPartPr>
            <p14:xfrm>
              <a:off x="1237094" y="3208871"/>
              <a:ext cx="1793160" cy="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BD267AF-5E8E-68CF-694A-D5EA3A40F3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3454" y="2992871"/>
                <a:ext cx="19008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7B936C0-A3FB-CB5E-A78D-21BE618F53E2}"/>
                  </a:ext>
                </a:extLst>
              </p14:cNvPr>
              <p14:cNvContentPartPr/>
              <p14:nvPr/>
            </p14:nvContentPartPr>
            <p14:xfrm>
              <a:off x="2187494" y="4016351"/>
              <a:ext cx="20952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7B936C0-A3FB-CB5E-A78D-21BE618F53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33854" y="3908351"/>
                <a:ext cx="2202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365D27F-893D-0C33-EA8B-392FA0DF0F37}"/>
                  </a:ext>
                </a:extLst>
              </p14:cNvPr>
              <p14:cNvContentPartPr/>
              <p14:nvPr/>
            </p14:nvContentPartPr>
            <p14:xfrm>
              <a:off x="4069934" y="4730951"/>
              <a:ext cx="1792080" cy="38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365D27F-893D-0C33-EA8B-392FA0DF0F3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15934" y="4622951"/>
                <a:ext cx="18997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15A0E1C-6F35-011D-70D6-9ADD859AEF47}"/>
                  </a:ext>
                </a:extLst>
              </p14:cNvPr>
              <p14:cNvContentPartPr/>
              <p14:nvPr/>
            </p14:nvContentPartPr>
            <p14:xfrm>
              <a:off x="2688974" y="5827151"/>
              <a:ext cx="178920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15A0E1C-6F35-011D-70D6-9ADD859AEF4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5334" y="5719511"/>
                <a:ext cx="189684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0914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1E460-59AB-F5B1-64DE-15FA12BBF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6371F-AD2A-65FD-24E6-DC6FDD60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4. Electric Vehicles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69C02-920B-E69C-0C3A-42A3A39ED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/>
              <a:t>Do your council’s parking policies:</a:t>
            </a:r>
            <a:endParaRPr lang="en-GB" dirty="0"/>
          </a:p>
          <a:p>
            <a:r>
              <a:rPr lang="en-GB" dirty="0"/>
              <a:t>Acknowledge that EVs are still not a sustainable form of transport, and should come below active and sustainable travel in hierarchies of use?</a:t>
            </a:r>
          </a:p>
          <a:p>
            <a:r>
              <a:rPr lang="en-GB" dirty="0"/>
              <a:t>Acknowledge the social cost of EV parking, including use of public space and risk of increased congestion, with EV parking costs that reflect this?</a:t>
            </a:r>
          </a:p>
          <a:p>
            <a:r>
              <a:rPr lang="en-GB" dirty="0"/>
              <a:t>Acknowledge that electric vehicles are preferable to fossil fuel vehicles, and reflect this in policies such as parking permit prices?</a:t>
            </a:r>
          </a:p>
          <a:p>
            <a:r>
              <a:rPr lang="en-GB" dirty="0"/>
              <a:t>Include a commitment that new EV charging infrastructure will be put in the roadway, not on the pavement?</a:t>
            </a:r>
          </a:p>
          <a:p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64B559C-714D-851C-5FC9-D9D63DB2BD58}"/>
                  </a:ext>
                </a:extLst>
              </p14:cNvPr>
              <p14:cNvContentPartPr/>
              <p14:nvPr/>
            </p14:nvContentPartPr>
            <p14:xfrm>
              <a:off x="7601894" y="3746711"/>
              <a:ext cx="2367000" cy="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64B559C-714D-851C-5FC9-D9D63DB2BD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48254" y="3531431"/>
                <a:ext cx="24746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A55113-9344-F8DD-2BEF-66A5624F85F5}"/>
                  </a:ext>
                </a:extLst>
              </p14:cNvPr>
              <p14:cNvContentPartPr/>
              <p14:nvPr/>
            </p14:nvContentPartPr>
            <p14:xfrm>
              <a:off x="5791094" y="5342591"/>
              <a:ext cx="3551040" cy="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A55113-9344-F8DD-2BEF-66A5624F85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7094" y="5126591"/>
                <a:ext cx="365868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00F9F8E-F081-E125-6B34-EEF580F75894}"/>
                  </a:ext>
                </a:extLst>
              </p14:cNvPr>
              <p14:cNvContentPartPr/>
              <p14:nvPr/>
            </p14:nvContentPartPr>
            <p14:xfrm>
              <a:off x="2008214" y="5808791"/>
              <a:ext cx="119988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00F9F8E-F081-E125-6B34-EEF580F758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4214" y="5700791"/>
                <a:ext cx="130752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8235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4DC69-301D-E83A-CB4B-75126F52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6C5F8-76ED-01F9-F06B-60FD15D9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5. Accessibility and the pedestrian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3B8FF-7C3D-457A-821F-45DB824A1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Do your council’s parking policies:</a:t>
            </a:r>
          </a:p>
          <a:p>
            <a:r>
              <a:rPr lang="en-GB" dirty="0"/>
              <a:t>Provide adequate Blue Badge parking wherever there is need, to be removed only following a thorough audit?</a:t>
            </a:r>
          </a:p>
          <a:p>
            <a:r>
              <a:rPr lang="en-GB" dirty="0"/>
              <a:t>Commit to tackling Blue Badge fraud and abuse?</a:t>
            </a:r>
          </a:p>
          <a:p>
            <a:r>
              <a:rPr lang="en-GB" dirty="0"/>
              <a:t>Recognise that parking policy has an impact on disabled people who don’t drive, as well as those who do?</a:t>
            </a:r>
          </a:p>
          <a:p>
            <a:r>
              <a:rPr lang="en-GB" dirty="0"/>
              <a:t>Use kerb space to maximise accessibility for disabled people who are non-drivers, for example with wide, clutter-free pavements?</a:t>
            </a:r>
          </a:p>
          <a:p>
            <a:r>
              <a:rPr lang="en-GB" dirty="0"/>
              <a:t>On longer side and residential roads, commit to removing parking to install crossing points with drop kerbs and clear sight lines, at minimum every 100m?</a:t>
            </a:r>
          </a:p>
          <a:p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6C454D8-1D7F-8614-8CF8-A2D1B7930EB0}"/>
                  </a:ext>
                </a:extLst>
              </p14:cNvPr>
              <p14:cNvContentPartPr/>
              <p14:nvPr/>
            </p14:nvContentPartPr>
            <p14:xfrm>
              <a:off x="3801374" y="2473751"/>
              <a:ext cx="134532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6C454D8-1D7F-8614-8CF8-A2D1B7930EB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7374" y="2366111"/>
                <a:ext cx="14529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E5E4364-22E4-8FA2-F3B3-FCFCA513434B}"/>
                  </a:ext>
                </a:extLst>
              </p14:cNvPr>
              <p14:cNvContentPartPr/>
              <p14:nvPr/>
            </p14:nvContentPartPr>
            <p14:xfrm>
              <a:off x="5630174" y="3173591"/>
              <a:ext cx="2474640" cy="18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E5E4364-22E4-8FA2-F3B3-FCFCA51343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76174" y="3065591"/>
                <a:ext cx="25822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33C873-A3BA-C763-9D79-DCF03DB0F961}"/>
                  </a:ext>
                </a:extLst>
              </p14:cNvPr>
              <p14:cNvContentPartPr/>
              <p14:nvPr/>
            </p14:nvContentPartPr>
            <p14:xfrm>
              <a:off x="5468174" y="4713311"/>
              <a:ext cx="4024080" cy="136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33C873-A3BA-C763-9D79-DCF03DB0F96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14534" y="4605311"/>
                <a:ext cx="413172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7680715-178A-B6CE-EBC5-B73BB18A6EF9}"/>
                  </a:ext>
                </a:extLst>
              </p14:cNvPr>
              <p14:cNvContentPartPr/>
              <p14:nvPr/>
            </p14:nvContentPartPr>
            <p14:xfrm>
              <a:off x="2169134" y="5485871"/>
              <a:ext cx="2136240" cy="17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7680715-178A-B6CE-EBC5-B73BB18A6EF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5134" y="5378231"/>
                <a:ext cx="224388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7354775-4BD4-9282-EB87-3484B50FF4C6}"/>
                  </a:ext>
                </a:extLst>
              </p14:cNvPr>
              <p14:cNvContentPartPr/>
              <p14:nvPr/>
            </p14:nvContentPartPr>
            <p14:xfrm>
              <a:off x="2688974" y="5862791"/>
              <a:ext cx="1668600" cy="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7354775-4BD4-9282-EB87-3484B50FF4C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34974" y="5646791"/>
                <a:ext cx="177624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3439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A0BE5-01A3-52AE-7030-C9CAA60D9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7FD5-3DEF-02F1-1060-D781679DF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6600"/>
                </a:solidFill>
              </a:rPr>
              <a:t>6. Short stay 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70B52-B4E2-BFFE-7DD6-C738C1C09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Do your council’s parking policies:</a:t>
            </a:r>
          </a:p>
          <a:p>
            <a:r>
              <a:rPr lang="en-GB" dirty="0"/>
              <a:t>Acknowledge that reducing the supply of short-stay parking is a way to reduce car trips?</a:t>
            </a:r>
          </a:p>
          <a:p>
            <a:r>
              <a:rPr lang="en-GB" dirty="0"/>
              <a:t>Charge an amount for short-stay parking that is at least equal to the cost of a return bus trip?</a:t>
            </a:r>
          </a:p>
          <a:p>
            <a:r>
              <a:rPr lang="en-GB" dirty="0"/>
              <a:t>Commit to removing short-stay parking in high-access areas, such as town centres and high streets, to improve the public realm?</a:t>
            </a:r>
          </a:p>
          <a:p>
            <a:r>
              <a:rPr lang="en-GB" dirty="0"/>
              <a:t>Levy a charge for workplace parking on businesses above a certain size?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FE9E355-A1AE-8F90-FC3C-1021E0BC89FA}"/>
                  </a:ext>
                </a:extLst>
              </p14:cNvPr>
              <p14:cNvContentPartPr/>
              <p14:nvPr/>
            </p14:nvContentPartPr>
            <p14:xfrm>
              <a:off x="3979934" y="2510111"/>
              <a:ext cx="3193200" cy="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FE9E355-A1AE-8F90-FC3C-1021E0BC89F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5934" y="2294111"/>
                <a:ext cx="33008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F22D4C4-CA9B-C519-E836-F4399E27E32E}"/>
                  </a:ext>
                </a:extLst>
              </p14:cNvPr>
              <p14:cNvContentPartPr/>
              <p14:nvPr/>
            </p14:nvContentPartPr>
            <p14:xfrm>
              <a:off x="3155894" y="3871991"/>
              <a:ext cx="2008800" cy="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F22D4C4-CA9B-C519-E836-F4399E27E3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01894" y="3655991"/>
                <a:ext cx="211644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0D7AAB6-3268-055B-1D64-7A564F429540}"/>
                  </a:ext>
                </a:extLst>
              </p14:cNvPr>
              <p14:cNvContentPartPr/>
              <p14:nvPr/>
            </p14:nvContentPartPr>
            <p14:xfrm>
              <a:off x="2868614" y="4338911"/>
              <a:ext cx="4285440" cy="18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0D7AAB6-3268-055B-1D64-7A564F4295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14974" y="4231271"/>
                <a:ext cx="439308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6C6ADC-4E9C-245A-0275-CE6418F0D018}"/>
                  </a:ext>
                </a:extLst>
              </p14:cNvPr>
              <p14:cNvContentPartPr/>
              <p14:nvPr/>
            </p14:nvContentPartPr>
            <p14:xfrm>
              <a:off x="8570294" y="4768751"/>
              <a:ext cx="1830600" cy="36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6C6ADC-4E9C-245A-0275-CE6418F0D01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16294" y="4661111"/>
                <a:ext cx="193824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8DFA7A9-C914-D2BB-AB0B-F94FFBEC0F41}"/>
                  </a:ext>
                </a:extLst>
              </p14:cNvPr>
              <p14:cNvContentPartPr/>
              <p14:nvPr/>
            </p14:nvContentPartPr>
            <p14:xfrm>
              <a:off x="3872294" y="5251511"/>
              <a:ext cx="2801520" cy="56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8DFA7A9-C914-D2BB-AB0B-F94FFBEC0F4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18654" y="5143511"/>
                <a:ext cx="2909160" cy="27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258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20318</TotalTime>
  <Words>2489</Words>
  <Application>Microsoft Office PowerPoint</Application>
  <PresentationFormat>Widescreen</PresentationFormat>
  <Paragraphs>173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Office Theme</vt:lpstr>
      <vt:lpstr>Local Parking Policy 1. Local Authority Parking Policy Benchmark 2. Controlled Parking Zones – comparison 3. Parking finances – comparing income, expenditure 4. Policy for Local Plans</vt:lpstr>
      <vt:lpstr>Why parking matters [clue: PARKING PROMOTES DRIVING… and takes up tonnes of space] </vt:lpstr>
      <vt:lpstr>1. PARKING POLICY  BENCHMARK</vt:lpstr>
      <vt:lpstr>1. Principles and vision</vt:lpstr>
      <vt:lpstr>2. Controlling parking</vt:lpstr>
      <vt:lpstr>3. The cost of parking</vt:lpstr>
      <vt:lpstr>4. Electric Vehicles</vt:lpstr>
      <vt:lpstr>5. Accessibility and the pedestrian environment</vt:lpstr>
      <vt:lpstr>6. Short stay parking</vt:lpstr>
      <vt:lpstr>7. Reducing parking</vt:lpstr>
      <vt:lpstr>8. Pedestrian Environment</vt:lpstr>
      <vt:lpstr>9. Active, shared and sustainable travel</vt:lpstr>
      <vt:lpstr>10. Parking in housing estates</vt:lpstr>
      <vt:lpstr>2. CONTROLLED PARKING ZONES</vt:lpstr>
      <vt:lpstr>London Boroughs Healthy Streets Scorecard</vt:lpstr>
      <vt:lpstr>PowerPoint Presentation</vt:lpstr>
      <vt:lpstr>3. PARKING FINANCES</vt:lpstr>
      <vt:lpstr>Using parking surplus</vt:lpstr>
      <vt:lpstr>Council parking revenue in England 2024-25</vt:lpstr>
      <vt:lpstr>4. PARKING POLICY FOR LOCAL PLANS</vt:lpstr>
      <vt:lpstr>Ubiquitious pattern of development = loss of productive land for low–density, car-dependent development</vt:lpstr>
      <vt:lpstr> But we lock-in a high-carbon, car-dependent future  </vt:lpstr>
      <vt:lpstr>Chelmsford: should be easy to walk / cycle / bus</vt:lpstr>
      <vt:lpstr>Chelmsford car parks</vt:lpstr>
      <vt:lpstr>Oldham</vt:lpstr>
      <vt:lpstr>Create ‘low-car’ housing The Assembly, car-free development Hounslow Outer London.  No or very little parking provided (car club / Blue Badge provided) </vt:lpstr>
      <vt:lpstr>PowerPoint Presentation</vt:lpstr>
      <vt:lpstr>Car parks: a missed opportunity?</vt:lpstr>
      <vt:lpstr>PowerPoint Presentation</vt:lpstr>
      <vt:lpstr>PowerPoint Presentation</vt:lpstr>
      <vt:lpstr>% households with no car or van</vt:lpstr>
      <vt:lpstr>Appropriate Local Plan policies (a)</vt:lpstr>
      <vt:lpstr>Appropriate Local Plan policies (b)</vt:lpstr>
      <vt:lpstr>Appropriate Local Plan policies (c)</vt:lpstr>
      <vt:lpstr>Clarity for developers</vt:lpstr>
      <vt:lpstr>PowerPoint Presentation</vt:lpstr>
      <vt:lpstr>Transport Strategy policies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Alice Roberts</dc:creator>
  <cp:lastModifiedBy>Alice Roberts</cp:lastModifiedBy>
  <cp:revision>2</cp:revision>
  <dcterms:created xsi:type="dcterms:W3CDTF">2026-06-16T08:42:06Z</dcterms:created>
  <dcterms:modified xsi:type="dcterms:W3CDTF">2026-06-30T11:28:12Z</dcterms:modified>
</cp:coreProperties>
</file>